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sldIdLst>
    <p:sldId id="578" r:id="rId5"/>
    <p:sldId id="550" r:id="rId6"/>
    <p:sldId id="258" r:id="rId7"/>
    <p:sldId id="359" r:id="rId8"/>
    <p:sldId id="557" r:id="rId9"/>
    <p:sldId id="558" r:id="rId10"/>
    <p:sldId id="559" r:id="rId11"/>
    <p:sldId id="569" r:id="rId12"/>
    <p:sldId id="570" r:id="rId13"/>
    <p:sldId id="560" r:id="rId14"/>
    <p:sldId id="563" r:id="rId15"/>
    <p:sldId id="561" r:id="rId16"/>
    <p:sldId id="564" r:id="rId17"/>
    <p:sldId id="565" r:id="rId18"/>
    <p:sldId id="566" r:id="rId19"/>
    <p:sldId id="567" r:id="rId20"/>
    <p:sldId id="571" r:id="rId21"/>
    <p:sldId id="572" r:id="rId22"/>
    <p:sldId id="573" r:id="rId23"/>
    <p:sldId id="574" r:id="rId24"/>
    <p:sldId id="575" r:id="rId25"/>
    <p:sldId id="576" r:id="rId26"/>
    <p:sldId id="341" r:id="rId27"/>
    <p:sldId id="342" r:id="rId28"/>
    <p:sldId id="346" r:id="rId29"/>
    <p:sldId id="368" r:id="rId30"/>
    <p:sldId id="367" r:id="rId31"/>
    <p:sldId id="366" r:id="rId32"/>
    <p:sldId id="369" r:id="rId33"/>
    <p:sldId id="370" r:id="rId34"/>
    <p:sldId id="371" r:id="rId35"/>
    <p:sldId id="348" r:id="rId36"/>
    <p:sldId id="372" r:id="rId37"/>
    <p:sldId id="349" r:id="rId38"/>
    <p:sldId id="350" r:id="rId39"/>
    <p:sldId id="352" r:id="rId40"/>
    <p:sldId id="270" r:id="rId41"/>
    <p:sldId id="271" r:id="rId42"/>
    <p:sldId id="345" r:id="rId43"/>
    <p:sldId id="374" r:id="rId44"/>
    <p:sldId id="353" r:id="rId45"/>
    <p:sldId id="354" r:id="rId46"/>
    <p:sldId id="373" r:id="rId47"/>
    <p:sldId id="299" r:id="rId48"/>
    <p:sldId id="302" r:id="rId49"/>
    <p:sldId id="303" r:id="rId50"/>
    <p:sldId id="304" r:id="rId51"/>
    <p:sldId id="305" r:id="rId52"/>
    <p:sldId id="355" r:id="rId53"/>
    <p:sldId id="356" r:id="rId54"/>
    <p:sldId id="357" r:id="rId55"/>
    <p:sldId id="358" r:id="rId56"/>
    <p:sldId id="577" r:id="rId57"/>
    <p:sldId id="360" r:id="rId58"/>
    <p:sldId id="361" r:id="rId59"/>
    <p:sldId id="362" r:id="rId60"/>
    <p:sldId id="364" r:id="rId61"/>
    <p:sldId id="365" r:id="rId62"/>
    <p:sldId id="579" r:id="rId63"/>
    <p:sldId id="580" r:id="rId64"/>
    <p:sldId id="581" r:id="rId65"/>
    <p:sldId id="582" r:id="rId66"/>
    <p:sldId id="583" r:id="rId67"/>
    <p:sldId id="290" r:id="rId68"/>
    <p:sldId id="292" r:id="rId69"/>
    <p:sldId id="291" r:id="rId70"/>
    <p:sldId id="287" r:id="rId71"/>
    <p:sldId id="293" r:id="rId72"/>
    <p:sldId id="288" r:id="rId73"/>
    <p:sldId id="289" r:id="rId74"/>
    <p:sldId id="294" r:id="rId75"/>
    <p:sldId id="295" r:id="rId76"/>
    <p:sldId id="296" r:id="rId77"/>
    <p:sldId id="297" r:id="rId78"/>
    <p:sldId id="298" r:id="rId79"/>
    <p:sldId id="585" r:id="rId80"/>
    <p:sldId id="300" r:id="rId81"/>
    <p:sldId id="301" r:id="rId82"/>
    <p:sldId id="586" r:id="rId83"/>
    <p:sldId id="587" r:id="rId84"/>
    <p:sldId id="588" r:id="rId85"/>
    <p:sldId id="589" r:id="rId86"/>
    <p:sldId id="306" r:id="rId87"/>
    <p:sldId id="307" r:id="rId88"/>
    <p:sldId id="308" r:id="rId89"/>
    <p:sldId id="309" r:id="rId90"/>
    <p:sldId id="310" r:id="rId9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6CD9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3417" autoAdjust="0"/>
  </p:normalViewPr>
  <p:slideViewPr>
    <p:cSldViewPr snapToGrid="0" showGuides="1">
      <p:cViewPr varScale="1">
        <p:scale>
          <a:sx n="69" d="100"/>
          <a:sy n="69" d="100"/>
        </p:scale>
        <p:origin x="1882" y="3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Blad1!$B$4:$B$15</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Blad1!$C$4:$C$15</c:f>
              <c:numCache>
                <c:formatCode>General</c:formatCode>
                <c:ptCount val="12"/>
                <c:pt idx="0">
                  <c:v>2.35</c:v>
                </c:pt>
                <c:pt idx="1">
                  <c:v>2.36</c:v>
                </c:pt>
                <c:pt idx="2">
                  <c:v>2.38</c:v>
                </c:pt>
                <c:pt idx="3">
                  <c:v>2.38</c:v>
                </c:pt>
                <c:pt idx="4">
                  <c:v>2.38</c:v>
                </c:pt>
                <c:pt idx="5">
                  <c:v>2.36</c:v>
                </c:pt>
                <c:pt idx="6">
                  <c:v>2.37</c:v>
                </c:pt>
                <c:pt idx="7">
                  <c:v>2.37</c:v>
                </c:pt>
                <c:pt idx="8">
                  <c:v>2.36</c:v>
                </c:pt>
                <c:pt idx="9">
                  <c:v>2.35</c:v>
                </c:pt>
                <c:pt idx="10">
                  <c:v>2.36</c:v>
                </c:pt>
                <c:pt idx="11">
                  <c:v>2.35</c:v>
                </c:pt>
              </c:numCache>
            </c:numRef>
          </c:val>
          <c:extLst>
            <c:ext xmlns:c16="http://schemas.microsoft.com/office/drawing/2014/chart" uri="{C3380CC4-5D6E-409C-BE32-E72D297353CC}">
              <c16:uniqueId val="{00000000-12D4-4E32-9D9B-F70A6CC5CD33}"/>
            </c:ext>
          </c:extLst>
        </c:ser>
        <c:dLbls>
          <c:dLblPos val="outEnd"/>
          <c:showLegendKey val="0"/>
          <c:showVal val="1"/>
          <c:showCatName val="0"/>
          <c:showSerName val="0"/>
          <c:showPercent val="0"/>
          <c:showBubbleSize val="0"/>
        </c:dLbls>
        <c:gapWidth val="219"/>
        <c:overlap val="-27"/>
        <c:axId val="431813208"/>
        <c:axId val="431811896"/>
      </c:barChart>
      <c:catAx>
        <c:axId val="431813208"/>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nl-NL" sz="2000"/>
                  <a:t>Jaar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431811896"/>
        <c:crosses val="autoZero"/>
        <c:auto val="1"/>
        <c:lblAlgn val="ctr"/>
        <c:lblOffset val="100"/>
        <c:noMultiLvlLbl val="0"/>
      </c:catAx>
      <c:valAx>
        <c:axId val="431811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nl-NL" sz="2000"/>
                  <a:t>worpindex</a:t>
                </a:r>
              </a:p>
            </c:rich>
          </c:tx>
          <c:layout>
            <c:manualLayout>
              <c:xMode val="edge"/>
              <c:yMode val="edge"/>
              <c:x val="5.5555555555555558E-3"/>
              <c:y val="0.3690084572761738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431813208"/>
        <c:crosses val="autoZero"/>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Blad1!$C$2:$C$13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Blad1!$D$2:$D$13</c:f>
              <c:numCache>
                <c:formatCode>_("€"* #,##0.00_);_("€"* \(#,##0.00\);_("€"* "-"??_);_(@_)</c:formatCode>
                <c:ptCount val="12"/>
                <c:pt idx="0">
                  <c:v>34.700000000000003</c:v>
                </c:pt>
                <c:pt idx="1">
                  <c:v>40.770000000000003</c:v>
                </c:pt>
                <c:pt idx="2">
                  <c:v>44.32</c:v>
                </c:pt>
                <c:pt idx="3">
                  <c:v>40.74</c:v>
                </c:pt>
                <c:pt idx="4">
                  <c:v>39.97</c:v>
                </c:pt>
                <c:pt idx="5">
                  <c:v>49.95</c:v>
                </c:pt>
                <c:pt idx="6">
                  <c:v>49.76</c:v>
                </c:pt>
                <c:pt idx="7">
                  <c:v>47.74</c:v>
                </c:pt>
                <c:pt idx="8">
                  <c:v>37.090000000000003</c:v>
                </c:pt>
                <c:pt idx="9">
                  <c:v>47.09</c:v>
                </c:pt>
                <c:pt idx="10">
                  <c:v>55.8</c:v>
                </c:pt>
                <c:pt idx="11">
                  <c:v>41.14</c:v>
                </c:pt>
              </c:numCache>
            </c:numRef>
          </c:val>
          <c:extLst>
            <c:ext xmlns:c16="http://schemas.microsoft.com/office/drawing/2014/chart" uri="{C3380CC4-5D6E-409C-BE32-E72D297353CC}">
              <c16:uniqueId val="{00000000-9DB1-45EC-B17D-152A555BA0EE}"/>
            </c:ext>
          </c:extLst>
        </c:ser>
        <c:dLbls>
          <c:dLblPos val="ctr"/>
          <c:showLegendKey val="0"/>
          <c:showVal val="1"/>
          <c:showCatName val="0"/>
          <c:showSerName val="0"/>
          <c:showPercent val="0"/>
          <c:showBubbleSize val="0"/>
        </c:dLbls>
        <c:gapWidth val="219"/>
        <c:overlap val="-27"/>
        <c:axId val="431192296"/>
        <c:axId val="431185736"/>
      </c:barChart>
      <c:catAx>
        <c:axId val="43119229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nl-NL" sz="2000"/>
                  <a:t>Jaren</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431185736"/>
        <c:crosses val="autoZero"/>
        <c:auto val="1"/>
        <c:lblAlgn val="ctr"/>
        <c:lblOffset val="100"/>
        <c:noMultiLvlLbl val="0"/>
      </c:catAx>
      <c:valAx>
        <c:axId val="431185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nl-NL" sz="2000" dirty="0"/>
                  <a:t>Biggenprijs</a:t>
                </a:r>
                <a:r>
                  <a:rPr lang="nl-NL" sz="2000" baseline="0" dirty="0"/>
                  <a:t> in €</a:t>
                </a:r>
                <a:endParaRPr lang="nl-NL" sz="2000" dirty="0"/>
              </a:p>
            </c:rich>
          </c:tx>
          <c:layout>
            <c:manualLayout>
              <c:xMode val="edge"/>
              <c:yMode val="edge"/>
              <c:x val="0"/>
              <c:y val="0.1921155045268066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431192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Blad1!$C$1</c:f>
              <c:strCache>
                <c:ptCount val="1"/>
                <c:pt idx="0">
                  <c:v>voerwinst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Blad1!$A$2:$A$10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Blad1!$C$2:$C$10</c:f>
              <c:numCache>
                <c:formatCode>General</c:formatCode>
                <c:ptCount val="9"/>
                <c:pt idx="0">
                  <c:v>535</c:v>
                </c:pt>
                <c:pt idx="1">
                  <c:v>406</c:v>
                </c:pt>
                <c:pt idx="2">
                  <c:v>651</c:v>
                </c:pt>
                <c:pt idx="3">
                  <c:v>603</c:v>
                </c:pt>
                <c:pt idx="4">
                  <c:v>633</c:v>
                </c:pt>
                <c:pt idx="5">
                  <c:v>400</c:v>
                </c:pt>
                <c:pt idx="6">
                  <c:v>727</c:v>
                </c:pt>
                <c:pt idx="7">
                  <c:v>987</c:v>
                </c:pt>
                <c:pt idx="8">
                  <c:v>516</c:v>
                </c:pt>
              </c:numCache>
            </c:numRef>
          </c:val>
          <c:extLst>
            <c:ext xmlns:c16="http://schemas.microsoft.com/office/drawing/2014/chart" uri="{C3380CC4-5D6E-409C-BE32-E72D297353CC}">
              <c16:uniqueId val="{00000000-CC0F-48AC-B9AF-0AF3557E8CE0}"/>
            </c:ext>
          </c:extLst>
        </c:ser>
        <c:ser>
          <c:idx val="1"/>
          <c:order val="1"/>
          <c:tx>
            <c:strRef>
              <c:f>Blad1!$D$1</c:f>
              <c:strCache>
                <c:ptCount val="1"/>
                <c:pt idx="0">
                  <c:v>saldo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Blad1!$D$2:$D$10</c:f>
              <c:numCache>
                <c:formatCode>General</c:formatCode>
                <c:ptCount val="9"/>
                <c:pt idx="0">
                  <c:v>393</c:v>
                </c:pt>
                <c:pt idx="1">
                  <c:v>261</c:v>
                </c:pt>
                <c:pt idx="2">
                  <c:v>501</c:v>
                </c:pt>
                <c:pt idx="3">
                  <c:v>452</c:v>
                </c:pt>
                <c:pt idx="4">
                  <c:v>479</c:v>
                </c:pt>
                <c:pt idx="5">
                  <c:v>259</c:v>
                </c:pt>
                <c:pt idx="6">
                  <c:v>577</c:v>
                </c:pt>
                <c:pt idx="7">
                  <c:v>834</c:v>
                </c:pt>
                <c:pt idx="8">
                  <c:v>360</c:v>
                </c:pt>
              </c:numCache>
            </c:numRef>
          </c:val>
          <c:extLst>
            <c:ext xmlns:c16="http://schemas.microsoft.com/office/drawing/2014/chart" uri="{C3380CC4-5D6E-409C-BE32-E72D297353CC}">
              <c16:uniqueId val="{00000001-CC0F-48AC-B9AF-0AF3557E8CE0}"/>
            </c:ext>
          </c:extLst>
        </c:ser>
        <c:dLbls>
          <c:showLegendKey val="0"/>
          <c:showVal val="1"/>
          <c:showCatName val="0"/>
          <c:showSerName val="0"/>
          <c:showPercent val="0"/>
          <c:showBubbleSize val="0"/>
        </c:dLbls>
        <c:gapWidth val="219"/>
        <c:axId val="429177904"/>
        <c:axId val="429178232"/>
      </c:barChart>
      <c:lineChart>
        <c:grouping val="standard"/>
        <c:varyColors val="0"/>
        <c:ser>
          <c:idx val="2"/>
          <c:order val="2"/>
          <c:tx>
            <c:strRef>
              <c:f>Blad1!$B$1</c:f>
              <c:strCache>
                <c:ptCount val="1"/>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Blad1!$B$2:$B$10</c:f>
              <c:numCache>
                <c:formatCode>_("€"* #,##0.00_);_("€"* \(#,##0.00\);_("€"* "-"??_);_(@_)</c:formatCode>
                <c:ptCount val="9"/>
                <c:pt idx="0">
                  <c:v>40.74</c:v>
                </c:pt>
                <c:pt idx="1">
                  <c:v>39.97</c:v>
                </c:pt>
                <c:pt idx="2">
                  <c:v>49.95</c:v>
                </c:pt>
                <c:pt idx="3">
                  <c:v>49.76</c:v>
                </c:pt>
                <c:pt idx="4">
                  <c:v>47.74</c:v>
                </c:pt>
                <c:pt idx="5">
                  <c:v>37.090000000000003</c:v>
                </c:pt>
                <c:pt idx="6">
                  <c:v>47.09</c:v>
                </c:pt>
                <c:pt idx="7">
                  <c:v>55.8</c:v>
                </c:pt>
                <c:pt idx="8">
                  <c:v>41.14</c:v>
                </c:pt>
              </c:numCache>
            </c:numRef>
          </c:val>
          <c:smooth val="0"/>
          <c:extLst>
            <c:ext xmlns:c16="http://schemas.microsoft.com/office/drawing/2014/chart" uri="{C3380CC4-5D6E-409C-BE32-E72D297353CC}">
              <c16:uniqueId val="{00000002-CC0F-48AC-B9AF-0AF3557E8CE0}"/>
            </c:ext>
          </c:extLst>
        </c:ser>
        <c:dLbls>
          <c:showLegendKey val="0"/>
          <c:showVal val="1"/>
          <c:showCatName val="0"/>
          <c:showSerName val="0"/>
          <c:showPercent val="0"/>
          <c:showBubbleSize val="0"/>
        </c:dLbls>
        <c:marker val="1"/>
        <c:smooth val="0"/>
        <c:axId val="430708872"/>
        <c:axId val="430709856"/>
      </c:lineChart>
      <c:catAx>
        <c:axId val="42917790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nl-NL" sz="2000" dirty="0"/>
                  <a:t>Jaren</a:t>
                </a:r>
              </a:p>
            </c:rich>
          </c:tx>
          <c:layout>
            <c:manualLayout>
              <c:xMode val="edge"/>
              <c:yMode val="edge"/>
              <c:x val="0.44595328932912248"/>
              <c:y val="0.9331767022931919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429178232"/>
        <c:crosses val="autoZero"/>
        <c:auto val="1"/>
        <c:lblAlgn val="ctr"/>
        <c:lblOffset val="100"/>
        <c:noMultiLvlLbl val="0"/>
      </c:catAx>
      <c:valAx>
        <c:axId val="429178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nl-NL" sz="2000"/>
                  <a:t>Voerwinst en saldo in €</a:t>
                </a:r>
              </a:p>
            </c:rich>
          </c:tx>
          <c:layout>
            <c:manualLayout>
              <c:xMode val="edge"/>
              <c:yMode val="edge"/>
              <c:x val="0"/>
              <c:y val="0.165293830412210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429177904"/>
        <c:crosses val="autoZero"/>
        <c:crossBetween val="between"/>
      </c:valAx>
      <c:valAx>
        <c:axId val="430709856"/>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nl-NL" sz="2000" dirty="0"/>
                  <a:t>Biggenprijs in €</a:t>
                </a:r>
              </a:p>
            </c:rich>
          </c:tx>
          <c:layout>
            <c:manualLayout>
              <c:xMode val="edge"/>
              <c:yMode val="edge"/>
              <c:x val="0.94970209371862857"/>
              <c:y val="0.2266082534608231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title>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430708872"/>
        <c:crosses val="max"/>
        <c:crossBetween val="between"/>
      </c:valAx>
      <c:catAx>
        <c:axId val="430708872"/>
        <c:scaling>
          <c:orientation val="minMax"/>
        </c:scaling>
        <c:delete val="1"/>
        <c:axPos val="b"/>
        <c:numFmt formatCode="General" sourceLinked="1"/>
        <c:majorTickMark val="out"/>
        <c:minorTickMark val="none"/>
        <c:tickLblPos val="nextTo"/>
        <c:crossAx val="4307098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06/03/2023</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effectLst/>
                <a:latin typeface="Arial" panose="020B0604020202020204" pitchFamily="34" charset="0"/>
              </a:rPr>
              <a:t>Je technische resultaten zie je terug in je economische resultaten. Betere economische resultaten verhogen het inkomen en de ontwikkelingsmogelijkheden van het bedrijf. </a:t>
            </a:r>
            <a:endParaRPr lang="nl-NL" dirty="0"/>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21164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BCD97E-E242-4DDA-9CB4-423729829575}" type="slidenum">
              <a:rPr lang="nl-NL" smtClean="0"/>
              <a:t>46</a:t>
            </a:fld>
            <a:endParaRPr lang="nl-NL"/>
          </a:p>
        </p:txBody>
      </p:sp>
    </p:spTree>
    <p:extLst>
      <p:ext uri="{BB962C8B-B14F-4D97-AF65-F5344CB8AC3E}">
        <p14:creationId xmlns:p14="http://schemas.microsoft.com/office/powerpoint/2010/main" val="1528802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 </a:t>
            </a:r>
            <a:r>
              <a:rPr lang="nl-NL" b="1" dirty="0"/>
              <a:t>91.655</a:t>
            </a:r>
            <a:r>
              <a:rPr lang="nl-NL" dirty="0"/>
              <a:t>saldo bedrijf</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47</a:t>
            </a:fld>
            <a:endParaRPr lang="en-GB"/>
          </a:p>
        </p:txBody>
      </p:sp>
    </p:spTree>
    <p:extLst>
      <p:ext uri="{BB962C8B-B14F-4D97-AF65-F5344CB8AC3E}">
        <p14:creationId xmlns:p14="http://schemas.microsoft.com/office/powerpoint/2010/main" val="43530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Opdracht 7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48</a:t>
            </a:fld>
            <a:endParaRPr lang="en-GB"/>
          </a:p>
        </p:txBody>
      </p:sp>
    </p:spTree>
    <p:extLst>
      <p:ext uri="{BB962C8B-B14F-4D97-AF65-F5344CB8AC3E}">
        <p14:creationId xmlns:p14="http://schemas.microsoft.com/office/powerpoint/2010/main" val="68439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DA3D6F-577A-4CD5-88C2-A81273FE2B4C}" type="slidenum">
              <a:rPr lang="nl-NL" altLang="nl-NL" smtClean="0"/>
              <a:pPr>
                <a:spcBef>
                  <a:spcPct val="0"/>
                </a:spcBef>
              </a:pPr>
              <a:t>57</a:t>
            </a:fld>
            <a:endParaRPr lang="nl-NL" altLang="nl-NL"/>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1974344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63</a:t>
            </a:fld>
            <a:endParaRPr lang="en-GB"/>
          </a:p>
        </p:txBody>
      </p:sp>
    </p:spTree>
    <p:extLst>
      <p:ext uri="{BB962C8B-B14F-4D97-AF65-F5344CB8AC3E}">
        <p14:creationId xmlns:p14="http://schemas.microsoft.com/office/powerpoint/2010/main" val="178939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FEBC4D-55FD-42E2-A5B6-10F03624B611}" type="slidenum">
              <a:rPr lang="nl-NL" altLang="nl-NL"/>
              <a:pPr>
                <a:spcBef>
                  <a:spcPct val="0"/>
                </a:spcBef>
              </a:pPr>
              <a:t>64</a:t>
            </a:fld>
            <a:endParaRPr lang="nl-NL" altLang="nl-NL"/>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1239781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FEBC4D-55FD-42E2-A5B6-10F03624B611}" type="slidenum">
              <a:rPr lang="nl-NL" altLang="nl-NL"/>
              <a:pPr>
                <a:spcBef>
                  <a:spcPct val="0"/>
                </a:spcBef>
              </a:pPr>
              <a:t>65</a:t>
            </a:fld>
            <a:endParaRPr lang="nl-NL" altLang="nl-NL"/>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3681346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38AB16-E6D3-47D9-B067-C2C1A5A85D4D}" type="slidenum">
              <a:rPr lang="nl-NL" altLang="nl-NL"/>
              <a:pPr>
                <a:spcBef>
                  <a:spcPct val="0"/>
                </a:spcBef>
              </a:pPr>
              <a:t>66</a:t>
            </a:fld>
            <a:endParaRPr lang="nl-NL" altLang="nl-NL"/>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4208537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88C32B-2990-4F69-A176-BD951384987D}" type="slidenum">
              <a:rPr lang="nl-NL" altLang="nl-NL"/>
              <a:pPr>
                <a:spcBef>
                  <a:spcPct val="0"/>
                </a:spcBef>
              </a:pPr>
              <a:t>67</a:t>
            </a:fld>
            <a:endParaRPr lang="nl-NL" altLang="nl-NL"/>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3107183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38AB16-E6D3-47D9-B067-C2C1A5A85D4D}" type="slidenum">
              <a:rPr lang="nl-NL" altLang="nl-NL"/>
              <a:pPr>
                <a:spcBef>
                  <a:spcPct val="0"/>
                </a:spcBef>
              </a:pPr>
              <a:t>68</a:t>
            </a:fld>
            <a:endParaRPr lang="nl-NL" altLang="nl-NL"/>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62269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D7E3BE-5F35-4082-89D2-E53E9F681D3E}" type="slidenum">
              <a:rPr lang="nl-NL" smtClean="0"/>
              <a:t>8</a:t>
            </a:fld>
            <a:endParaRPr lang="nl-NL"/>
          </a:p>
        </p:txBody>
      </p:sp>
    </p:spTree>
    <p:extLst>
      <p:ext uri="{BB962C8B-B14F-4D97-AF65-F5344CB8AC3E}">
        <p14:creationId xmlns:p14="http://schemas.microsoft.com/office/powerpoint/2010/main" val="465948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009EA5-83E3-4417-8611-AA90C5FB33A1}" type="slidenum">
              <a:rPr lang="nl-NL" altLang="nl-NL"/>
              <a:pPr>
                <a:spcBef>
                  <a:spcPct val="0"/>
                </a:spcBef>
              </a:pPr>
              <a:t>69</a:t>
            </a:fld>
            <a:endParaRPr lang="nl-NL" altLang="nl-NL"/>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539472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F2C307-B287-40C1-878A-0637DAD6F980}" type="slidenum">
              <a:rPr lang="nl-NL" altLang="nl-NL"/>
              <a:pPr>
                <a:spcBef>
                  <a:spcPct val="0"/>
                </a:spcBef>
              </a:pPr>
              <a:t>70</a:t>
            </a:fld>
            <a:endParaRPr lang="nl-NL" altLang="nl-NL"/>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nl-NL" altLang="nl-NL" dirty="0">
              <a:latin typeface="Arial" panose="020B0604020202020204" pitchFamily="34" charset="0"/>
            </a:endParaRPr>
          </a:p>
        </p:txBody>
      </p:sp>
    </p:spTree>
    <p:extLst>
      <p:ext uri="{BB962C8B-B14F-4D97-AF65-F5344CB8AC3E}">
        <p14:creationId xmlns:p14="http://schemas.microsoft.com/office/powerpoint/2010/main" val="1528129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970DA84A-C0A3-4637-BF4D-BD1DD562AE61}" type="slidenum">
              <a:rPr lang="nl-NL" altLang="nl-NL" smtClean="0"/>
              <a:pPr>
                <a:defRPr/>
              </a:pPr>
              <a:t>77</a:t>
            </a:fld>
            <a:endParaRPr lang="nl-NL" altLang="nl-NL"/>
          </a:p>
        </p:txBody>
      </p:sp>
    </p:spTree>
    <p:extLst>
      <p:ext uri="{BB962C8B-B14F-4D97-AF65-F5344CB8AC3E}">
        <p14:creationId xmlns:p14="http://schemas.microsoft.com/office/powerpoint/2010/main" val="45813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Technische resultaten hebben ook invloed op economische resultaten </a:t>
            </a:r>
          </a:p>
        </p:txBody>
      </p:sp>
      <p:sp>
        <p:nvSpPr>
          <p:cNvPr id="4" name="Tijdelijke aanduiding voor dianummer 3"/>
          <p:cNvSpPr>
            <a:spLocks noGrp="1"/>
          </p:cNvSpPr>
          <p:nvPr>
            <p:ph type="sldNum" sz="quarter" idx="5"/>
          </p:nvPr>
        </p:nvSpPr>
        <p:spPr/>
        <p:txBody>
          <a:bodyPr/>
          <a:lstStyle/>
          <a:p>
            <a:fld id="{CFD7E3BE-5F35-4082-89D2-E53E9F681D3E}" type="slidenum">
              <a:rPr lang="nl-NL" smtClean="0"/>
              <a:t>9</a:t>
            </a:fld>
            <a:endParaRPr lang="nl-NL"/>
          </a:p>
        </p:txBody>
      </p:sp>
    </p:spTree>
    <p:extLst>
      <p:ext uri="{BB962C8B-B14F-4D97-AF65-F5344CB8AC3E}">
        <p14:creationId xmlns:p14="http://schemas.microsoft.com/office/powerpoint/2010/main" val="52892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12</a:t>
            </a:fld>
            <a:endParaRPr lang="en-GB"/>
          </a:p>
        </p:txBody>
      </p:sp>
    </p:spTree>
    <p:extLst>
      <p:ext uri="{BB962C8B-B14F-4D97-AF65-F5344CB8AC3E}">
        <p14:creationId xmlns:p14="http://schemas.microsoft.com/office/powerpoint/2010/main" val="343844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D7E3BE-5F35-4082-89D2-E53E9F681D3E}" type="slidenum">
              <a:rPr lang="nl-NL" smtClean="0"/>
              <a:t>18</a:t>
            </a:fld>
            <a:endParaRPr lang="nl-NL"/>
          </a:p>
        </p:txBody>
      </p:sp>
    </p:spTree>
    <p:extLst>
      <p:ext uri="{BB962C8B-B14F-4D97-AF65-F5344CB8AC3E}">
        <p14:creationId xmlns:p14="http://schemas.microsoft.com/office/powerpoint/2010/main" val="2323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1.2.1) De bedrijfsworpindex: Deze worpindex is het gemiddelde van alle individuele zeugworpindexen op een bedrijf. Met de bedrijfsworpindex kunnen verschillende bedrijven onderling met elkaar vergeleken worden. Wanneer de bedrijfsworpindex te laag is zou dit te wijten kunnen zijn aan een te lang interval spenen tot bevruchtende dekking, bijvoorbeeld ten gevolge van een slechte bronstdetectie (6), een te lange lactatieduur of teveel terugkomers. </a:t>
            </a:r>
          </a:p>
          <a:p>
            <a:endParaRPr lang="nl-NL" dirty="0"/>
          </a:p>
          <a:p>
            <a:r>
              <a:rPr lang="nl-NL" dirty="0"/>
              <a:t>1.2.2) De zeugworpindex: Dit is de worpindex van de individuele zeug over haar hele leven (6). De worpindex kan berekend worden door middel van onderstaande formule: (365 – niet productieve dagen) Worpen/zeug/jaar = (duur van de dracht in dagen + duur van de lactatie in dagen) Omdat het aantal drachtdagen (115 dagen) vast ligt, kan de worpindex enkel beïnvloed worden door het aantal lactatiedagen en het aantal niet-productieve dagen (7). Maar omdat de lactatieduur maar beperkt ingekort kan worden wegens de dan optredende nadelen en wegens de Europese regelgeving, die zegt dat biggen niet gespeend mogen worden wanneer ze jonger zijn dan 3 weken, blijft het aantal niet productieve dagen de belangrijkste factor om de worpindex te beïnvloeden (6).</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19</a:t>
            </a:fld>
            <a:endParaRPr lang="en-GB"/>
          </a:p>
        </p:txBody>
      </p:sp>
    </p:spTree>
    <p:extLst>
      <p:ext uri="{BB962C8B-B14F-4D97-AF65-F5344CB8AC3E}">
        <p14:creationId xmlns:p14="http://schemas.microsoft.com/office/powerpoint/2010/main" val="192889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Blauw voerwinst </a:t>
            </a:r>
          </a:p>
          <a:p>
            <a:r>
              <a:rPr lang="nl-NL" dirty="0"/>
              <a:t>Rood  overige toegerekende kosten </a:t>
            </a:r>
          </a:p>
        </p:txBody>
      </p:sp>
      <p:sp>
        <p:nvSpPr>
          <p:cNvPr id="4" name="Tijdelijke aanduiding voor dianummer 3"/>
          <p:cNvSpPr>
            <a:spLocks noGrp="1"/>
          </p:cNvSpPr>
          <p:nvPr>
            <p:ph type="sldNum" sz="quarter" idx="5"/>
          </p:nvPr>
        </p:nvSpPr>
        <p:spPr/>
        <p:txBody>
          <a:bodyPr/>
          <a:lstStyle/>
          <a:p>
            <a:fld id="{98D3B93E-2B4B-4637-857E-7A5B0A50163C}" type="slidenum">
              <a:rPr lang="nl-NL" smtClean="0"/>
              <a:t>33</a:t>
            </a:fld>
            <a:endParaRPr lang="nl-NL"/>
          </a:p>
        </p:txBody>
      </p:sp>
    </p:spTree>
    <p:extLst>
      <p:ext uri="{BB962C8B-B14F-4D97-AF65-F5344CB8AC3E}">
        <p14:creationId xmlns:p14="http://schemas.microsoft.com/office/powerpoint/2010/main" val="256385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555E7A-89BB-43E1-A7A9-622F5D8B2B62}" type="slidenum">
              <a:rPr lang="nl-NL" altLang="nl-NL" smtClean="0"/>
              <a:pPr>
                <a:spcBef>
                  <a:spcPct val="0"/>
                </a:spcBef>
              </a:pPr>
              <a:t>37</a:t>
            </a:fld>
            <a:endParaRPr lang="nl-NL" altLang="nl-NL"/>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nl-NL" altLang="nl-NL" dirty="0">
                <a:latin typeface="Arial" panose="020B0604020202020204" pitchFamily="34" charset="0"/>
              </a:rPr>
              <a:t>Let op het verschil tussen kosten en opbrengsten. Voer en kunstmest heb je uiteindelijk nodig dus is een kostenpost. </a:t>
            </a:r>
          </a:p>
          <a:p>
            <a:pPr eaLnBrk="1" hangingPunct="1"/>
            <a:r>
              <a:rPr lang="nl-NL" altLang="nl-NL" dirty="0">
                <a:latin typeface="Arial" panose="020B0604020202020204" pitchFamily="34" charset="0"/>
              </a:rPr>
              <a:t>Bij opbrengsten alleen wat je produceert en uiteindelijk ook voor betaald krijgt. </a:t>
            </a:r>
          </a:p>
        </p:txBody>
      </p:sp>
    </p:spTree>
    <p:extLst>
      <p:ext uri="{BB962C8B-B14F-4D97-AF65-F5344CB8AC3E}">
        <p14:creationId xmlns:p14="http://schemas.microsoft.com/office/powerpoint/2010/main" val="310011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op opbrengsten, dus niet alles meetellen.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40</a:t>
            </a:fld>
            <a:endParaRPr lang="en-GB"/>
          </a:p>
        </p:txBody>
      </p:sp>
    </p:spTree>
    <p:extLst>
      <p:ext uri="{BB962C8B-B14F-4D97-AF65-F5344CB8AC3E}">
        <p14:creationId xmlns:p14="http://schemas.microsoft.com/office/powerpoint/2010/main" val="2975003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278607" y="5004932"/>
            <a:ext cx="6507000" cy="481473"/>
          </a:xfrm>
        </p:spPr>
        <p:txBody>
          <a:bodyPr anchor="b">
            <a:spAutoFit/>
          </a:bodyPr>
          <a:lstStyle>
            <a:lvl1pPr algn="l">
              <a:lnSpc>
                <a:spcPct val="85000"/>
              </a:lnSpc>
              <a:defRPr sz="3375" spc="-68"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278100" y="7020000"/>
            <a:ext cx="233958"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881062" y="6325170"/>
            <a:ext cx="3690938"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278608" y="6325170"/>
            <a:ext cx="602456" cy="216000"/>
          </a:xfrm>
        </p:spPr>
        <p:txBody>
          <a:bodyPr/>
          <a:lstStyle>
            <a:lvl1pPr>
              <a:defRPr>
                <a:solidFill>
                  <a:schemeClr val="accent1"/>
                </a:solidFill>
              </a:defRPr>
            </a:lvl1pPr>
          </a:lstStyle>
          <a:p>
            <a:fld id="{500BEC53-6C66-491A-8262-6C9644C07152}" type="datetime1">
              <a:rPr lang="nl-NL" noProof="0" smtClean="0"/>
              <a:t>6-3-2023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6792516" y="5896036"/>
            <a:ext cx="2062840"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sz="1013"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sz="1013"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sz="1013"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sz="1013"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sz="1013"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sz="1013"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sz="1013"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942979" y="4878640"/>
            <a:ext cx="7922419" cy="1250698"/>
          </a:xfrm>
        </p:spPr>
        <p:txBody>
          <a:bodyPr/>
          <a:lstStyle>
            <a:lvl1pPr>
              <a:lnSpc>
                <a:spcPct val="100000"/>
              </a:lnSpc>
              <a:defRPr spc="-23"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5" y="0"/>
            <a:ext cx="9143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278607" y="4878640"/>
            <a:ext cx="664368" cy="1250698"/>
          </a:xfrm>
        </p:spPr>
        <p:txBody>
          <a:bodyPr tIns="36000">
            <a:normAutofit/>
          </a:bodyPr>
          <a:lstStyle>
            <a:lvl1pPr marL="0" indent="0">
              <a:buNone/>
              <a:defRPr lang="nl-NL" sz="2250" b="1" kern="1200" spc="-23"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8249417" y="6308770"/>
            <a:ext cx="6075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278610" y="-1368000"/>
            <a:ext cx="7581023"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278611" y="296871"/>
            <a:ext cx="6379369" cy="5832475"/>
          </a:xfrm>
        </p:spPr>
        <p:txBody>
          <a:bodyPr numCol="1" spcCol="180000" anchor="ctr"/>
          <a:lstStyle>
            <a:lvl1pPr marL="243000" indent="-243000">
              <a:spcBef>
                <a:spcPts val="675"/>
              </a:spcBef>
              <a:defRPr sz="1688">
                <a:solidFill>
                  <a:schemeClr val="tx1"/>
                </a:solidFill>
              </a:defRPr>
            </a:lvl1pPr>
            <a:lvl2pPr marL="486000" indent="-243000">
              <a:spcBef>
                <a:spcPts val="675"/>
              </a:spcBef>
              <a:defRPr sz="1688">
                <a:solidFill>
                  <a:schemeClr val="tx1"/>
                </a:solidFill>
              </a:defRPr>
            </a:lvl2pPr>
            <a:lvl3pPr marL="729000" indent="-243000">
              <a:spcBef>
                <a:spcPts val="0"/>
              </a:spcBef>
              <a:defRPr sz="1688">
                <a:solidFill>
                  <a:schemeClr val="tx1"/>
                </a:solidFill>
              </a:defRPr>
            </a:lvl3pPr>
            <a:lvl4pPr>
              <a:spcBef>
                <a:spcPts val="675"/>
              </a:spcBef>
              <a:defRPr sz="1688">
                <a:solidFill>
                  <a:schemeClr val="tx1"/>
                </a:solidFill>
              </a:defRPr>
            </a:lvl4pPr>
            <a:lvl5pPr>
              <a:spcBef>
                <a:spcPts val="675"/>
              </a:spcBef>
              <a:defRPr sz="1688">
                <a:solidFill>
                  <a:schemeClr val="tx1"/>
                </a:solidFill>
              </a:defRPr>
            </a:lvl5pPr>
            <a:lvl6pPr>
              <a:spcBef>
                <a:spcPts val="675"/>
              </a:spcBef>
              <a:defRPr sz="1688">
                <a:solidFill>
                  <a:schemeClr val="tx1"/>
                </a:solidFill>
              </a:defRPr>
            </a:lvl6pPr>
            <a:lvl7pPr>
              <a:spcBef>
                <a:spcPts val="675"/>
              </a:spcBef>
              <a:defRPr sz="1688">
                <a:solidFill>
                  <a:schemeClr val="tx1"/>
                </a:solidFill>
              </a:defRPr>
            </a:lvl7pPr>
            <a:lvl8pPr>
              <a:spcBef>
                <a:spcPts val="675"/>
              </a:spcBef>
              <a:defRPr sz="1688">
                <a:solidFill>
                  <a:schemeClr val="tx1"/>
                </a:solidFill>
              </a:defRPr>
            </a:lvl8pPr>
            <a:lvl9pPr>
              <a:spcBef>
                <a:spcPts val="675"/>
              </a:spcBef>
              <a:defRPr sz="1688">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8249417" y="6308770"/>
            <a:ext cx="6075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278610" y="-1368000"/>
            <a:ext cx="7581023"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278608" y="296871"/>
            <a:ext cx="8586788" cy="5832475"/>
          </a:xfrm>
        </p:spPr>
        <p:txBody>
          <a:bodyPr numCol="1" spcCol="180000" anchor="ctr"/>
          <a:lstStyle>
            <a:lvl1pPr marL="243000" indent="-243000">
              <a:spcBef>
                <a:spcPts val="675"/>
              </a:spcBef>
              <a:defRPr sz="1688">
                <a:solidFill>
                  <a:schemeClr val="accent1"/>
                </a:solidFill>
              </a:defRPr>
            </a:lvl1pPr>
            <a:lvl2pPr marL="486000" indent="-243000">
              <a:spcBef>
                <a:spcPts val="675"/>
              </a:spcBef>
              <a:defRPr sz="1688">
                <a:solidFill>
                  <a:schemeClr val="accent1"/>
                </a:solidFill>
              </a:defRPr>
            </a:lvl2pPr>
            <a:lvl3pPr marL="729000" indent="-243000">
              <a:spcBef>
                <a:spcPts val="0"/>
              </a:spcBef>
              <a:defRPr sz="1688">
                <a:solidFill>
                  <a:schemeClr val="accent1"/>
                </a:solidFill>
              </a:defRPr>
            </a:lvl3pPr>
            <a:lvl4pPr>
              <a:spcBef>
                <a:spcPts val="675"/>
              </a:spcBef>
              <a:defRPr sz="1688">
                <a:solidFill>
                  <a:schemeClr val="accent1"/>
                </a:solidFill>
              </a:defRPr>
            </a:lvl4pPr>
            <a:lvl5pPr>
              <a:spcBef>
                <a:spcPts val="675"/>
              </a:spcBef>
              <a:defRPr sz="1688">
                <a:solidFill>
                  <a:schemeClr val="accent1"/>
                </a:solidFill>
              </a:defRPr>
            </a:lvl5pPr>
            <a:lvl6pPr>
              <a:spcBef>
                <a:spcPts val="675"/>
              </a:spcBef>
              <a:defRPr sz="1688">
                <a:solidFill>
                  <a:schemeClr val="accent1"/>
                </a:solidFill>
              </a:defRPr>
            </a:lvl6pPr>
            <a:lvl7pPr>
              <a:spcBef>
                <a:spcPts val="675"/>
              </a:spcBef>
              <a:defRPr sz="1688">
                <a:solidFill>
                  <a:schemeClr val="accent1"/>
                </a:solidFill>
              </a:defRPr>
            </a:lvl7pPr>
            <a:lvl8pPr>
              <a:spcBef>
                <a:spcPts val="675"/>
              </a:spcBef>
              <a:defRPr sz="1688">
                <a:solidFill>
                  <a:schemeClr val="accent1"/>
                </a:solidFill>
              </a:defRPr>
            </a:lvl8pPr>
            <a:lvl9pPr>
              <a:spcBef>
                <a:spcPts val="675"/>
              </a:spcBef>
              <a:defRPr sz="1688">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8249416" y="6308770"/>
            <a:ext cx="6075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278608" y="1709738"/>
            <a:ext cx="8586788"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278612" y="296863"/>
            <a:ext cx="42290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278610" y="1709738"/>
            <a:ext cx="4233863"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4631537" y="0"/>
            <a:ext cx="4512467"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8249416" y="6308770"/>
            <a:ext cx="6075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4631537" y="296863"/>
            <a:ext cx="42290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4631537" y="1709738"/>
            <a:ext cx="4233863"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4" y="0"/>
            <a:ext cx="4512467"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278611" y="296863"/>
            <a:ext cx="857830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278610" y="1709738"/>
            <a:ext cx="4233863"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4623057" y="1700213"/>
            <a:ext cx="424234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4631534" y="5722946"/>
            <a:ext cx="4233861" cy="406401"/>
          </a:xfrm>
        </p:spPr>
        <p:txBody>
          <a:bodyPr/>
          <a:lstStyle>
            <a:lvl1pPr marL="0" indent="0">
              <a:lnSpc>
                <a:spcPct val="80000"/>
              </a:lnSpc>
              <a:buNone/>
              <a:defRPr sz="9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278606" y="5722946"/>
            <a:ext cx="4233861" cy="406401"/>
          </a:xfrm>
        </p:spPr>
        <p:txBody>
          <a:bodyPr/>
          <a:lstStyle>
            <a:lvl1pPr marL="0" indent="0">
              <a:lnSpc>
                <a:spcPct val="80000"/>
              </a:lnSpc>
              <a:buNone/>
              <a:defRPr sz="9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278610" y="1700213"/>
            <a:ext cx="424234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4631536" y="1700213"/>
            <a:ext cx="361788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278611" y="296863"/>
            <a:ext cx="8578309"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 y="0"/>
            <a:ext cx="9143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278606" y="5722946"/>
            <a:ext cx="5364276" cy="406401"/>
          </a:xfrm>
        </p:spPr>
        <p:txBody>
          <a:bodyPr/>
          <a:lstStyle>
            <a:lvl1pPr marL="0" indent="0">
              <a:lnSpc>
                <a:spcPct val="80000"/>
              </a:lnSpc>
              <a:buNone/>
              <a:defRPr sz="9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278611" y="1700213"/>
            <a:ext cx="2612573"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5715000" y="1700213"/>
            <a:ext cx="3150394"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278611" y="296863"/>
            <a:ext cx="8578309"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3030314" y="1711833"/>
            <a:ext cx="2612573"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278100" y="7020000"/>
            <a:ext cx="233958"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881062" y="6325170"/>
            <a:ext cx="3690938"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278608" y="6325170"/>
            <a:ext cx="602456" cy="216000"/>
          </a:xfrm>
        </p:spPr>
        <p:txBody>
          <a:bodyPr/>
          <a:lstStyle>
            <a:lvl1pPr>
              <a:defRPr>
                <a:solidFill>
                  <a:schemeClr val="accent1"/>
                </a:solidFill>
              </a:defRPr>
            </a:lvl1pPr>
          </a:lstStyle>
          <a:p>
            <a:fld id="{F5111CDB-CE47-42D8-BA9F-C515F5D3223B}" type="datetime1">
              <a:rPr lang="nl-NL" noProof="0" smtClean="0"/>
              <a:t>6-3-2023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278100" y="3958234"/>
            <a:ext cx="6507000" cy="2171113"/>
          </a:xfrm>
        </p:spPr>
        <p:txBody>
          <a:bodyPr anchor="b">
            <a:noAutofit/>
          </a:bodyPr>
          <a:lstStyle>
            <a:lvl1pPr algn="l">
              <a:lnSpc>
                <a:spcPct val="85000"/>
              </a:lnSpc>
              <a:defRPr sz="2869" spc="-85"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8249416" y="6308770"/>
            <a:ext cx="6075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278608" y="1709738"/>
            <a:ext cx="8586788"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 y="0"/>
            <a:ext cx="9143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278100" y="7020000"/>
            <a:ext cx="233958"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881062" y="6325170"/>
            <a:ext cx="3690938"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278608" y="6325170"/>
            <a:ext cx="602456" cy="216000"/>
          </a:xfrm>
        </p:spPr>
        <p:txBody>
          <a:bodyPr/>
          <a:lstStyle>
            <a:lvl1pPr>
              <a:defRPr>
                <a:solidFill>
                  <a:schemeClr val="accent1"/>
                </a:solidFill>
              </a:defRPr>
            </a:lvl1pPr>
          </a:lstStyle>
          <a:p>
            <a:fld id="{F5D67444-35CA-4F30-A69C-8F275EF502B8}" type="datetime1">
              <a:rPr lang="nl-NL" noProof="0" smtClean="0"/>
              <a:t>6-3-2023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280989" y="2610364"/>
            <a:ext cx="4233862" cy="3518983"/>
          </a:xfrm>
        </p:spPr>
        <p:txBody>
          <a:bodyPr>
            <a:normAutofit/>
          </a:bodyPr>
          <a:lstStyle>
            <a:lvl1pPr marL="0" indent="0" algn="l">
              <a:buNone/>
              <a:defRPr sz="1688">
                <a:solidFill>
                  <a:schemeClr val="accent3"/>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278607" y="296862"/>
            <a:ext cx="5398294" cy="2088000"/>
          </a:xfrm>
        </p:spPr>
        <p:txBody>
          <a:bodyPr wrap="square" anchor="t" anchorCtr="0">
            <a:noAutofit/>
          </a:bodyPr>
          <a:lstStyle>
            <a:lvl1pPr algn="l">
              <a:lnSpc>
                <a:spcPct val="85000"/>
              </a:lnSpc>
              <a:defRPr sz="2869" spc="-85"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8249416" y="6308770"/>
            <a:ext cx="6075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 y="4"/>
            <a:ext cx="9143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278100" y="7020000"/>
            <a:ext cx="233958"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881062" y="6325170"/>
            <a:ext cx="3690938"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278608" y="6325170"/>
            <a:ext cx="602456" cy="216000"/>
          </a:xfrm>
        </p:spPr>
        <p:txBody>
          <a:bodyPr/>
          <a:lstStyle>
            <a:lvl1pPr>
              <a:defRPr>
                <a:solidFill>
                  <a:schemeClr val="accent1"/>
                </a:solidFill>
              </a:defRPr>
            </a:lvl1pPr>
          </a:lstStyle>
          <a:p>
            <a:fld id="{57F04B2F-7CB4-4EC9-8DAE-E7C3ED683122}" type="datetime1">
              <a:rPr lang="nl-NL" noProof="0" smtClean="0"/>
              <a:t>6-3-2023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280988" y="5155915"/>
            <a:ext cx="5751000" cy="973424"/>
          </a:xfrm>
        </p:spPr>
        <p:txBody>
          <a:bodyPr>
            <a:normAutofit/>
          </a:bodyPr>
          <a:lstStyle>
            <a:lvl1pPr marL="0" indent="0" algn="l">
              <a:buNone/>
              <a:defRPr sz="1688">
                <a:solidFill>
                  <a:schemeClr val="accent3"/>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278606" y="2824164"/>
            <a:ext cx="5751000" cy="2082553"/>
          </a:xfrm>
        </p:spPr>
        <p:txBody>
          <a:bodyPr wrap="square" anchor="b" anchorCtr="0">
            <a:noAutofit/>
          </a:bodyPr>
          <a:lstStyle>
            <a:lvl1pPr algn="l">
              <a:lnSpc>
                <a:spcPct val="85000"/>
              </a:lnSpc>
              <a:defRPr sz="2869" spc="-85"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8249416" y="6308770"/>
            <a:ext cx="6075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278610" y="1700222"/>
            <a:ext cx="8578309"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278611" y="4721309"/>
            <a:ext cx="8578309"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278611" y="296863"/>
            <a:ext cx="8578309"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6-3-2023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278608" y="296863"/>
            <a:ext cx="8586788"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8249416" y="6308770"/>
            <a:ext cx="6075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6-3-2023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278608" y="296871"/>
            <a:ext cx="8586788"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8249416" y="6308770"/>
            <a:ext cx="6075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6-3-2023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4571999" y="7020000"/>
            <a:ext cx="1215000" cy="216000"/>
          </a:xfrm>
        </p:spPr>
        <p:txBody>
          <a:bodyPr/>
          <a:lstStyle>
            <a:lvl1pPr>
              <a:defRPr>
                <a:solidFill>
                  <a:srgbClr val="E6E6E6"/>
                </a:solidFill>
              </a:defRPr>
            </a:lvl1pPr>
          </a:lstStyle>
          <a:p>
            <a:fld id="{3316F65A-B4BA-49A9-886F-F5BBDA16BDE6}" type="datetime1">
              <a:rPr lang="nl-NL" smtClean="0"/>
              <a:pPr/>
              <a:t>6-3-2023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540430" y="7020000"/>
            <a:ext cx="3972043"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278607" y="7020000"/>
            <a:ext cx="233958"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278611" y="-1368000"/>
            <a:ext cx="8586787"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4571999" y="7020000"/>
            <a:ext cx="1215000" cy="216000"/>
          </a:xfrm>
        </p:spPr>
        <p:txBody>
          <a:bodyPr/>
          <a:lstStyle>
            <a:lvl1pPr>
              <a:defRPr>
                <a:solidFill>
                  <a:srgbClr val="E6E6E6"/>
                </a:solidFill>
              </a:defRPr>
            </a:lvl1pPr>
          </a:lstStyle>
          <a:p>
            <a:fld id="{E1FD19D5-EFBE-44BB-99F8-B3AC1E31F12E}" type="datetime1">
              <a:rPr lang="nl-NL" smtClean="0"/>
              <a:t>6-3-2023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540430" y="7020000"/>
            <a:ext cx="3972043"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278607" y="7020000"/>
            <a:ext cx="233958"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2790766" y="2946447"/>
            <a:ext cx="3564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sz="1013"/>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sz="1013"/>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sz="1013"/>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sz="1013"/>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sz="1013"/>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sz="1013"/>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1943101" y="2861101"/>
            <a:ext cx="5257800" cy="1160403"/>
          </a:xfrm>
        </p:spPr>
        <p:txBody>
          <a:bodyPr anchor="ctr"/>
          <a:lstStyle>
            <a:lvl1pPr algn="ctr">
              <a:defRPr sz="27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4571999" y="7020000"/>
            <a:ext cx="1215000" cy="216000"/>
          </a:xfrm>
        </p:spPr>
        <p:txBody>
          <a:bodyPr/>
          <a:lstStyle>
            <a:lvl1pPr>
              <a:defRPr>
                <a:solidFill>
                  <a:srgbClr val="E6E6E6"/>
                </a:solidFill>
              </a:defRPr>
            </a:lvl1pPr>
          </a:lstStyle>
          <a:p>
            <a:fld id="{A92644BC-DF8B-4D67-A7E7-632056BAF6A3}" type="datetime1">
              <a:rPr lang="nl-NL" smtClean="0"/>
              <a:t>6-3-2023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540430" y="7020000"/>
            <a:ext cx="3972043"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278607" y="7020000"/>
            <a:ext cx="233958"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4571999" y="7020000"/>
            <a:ext cx="1215000" cy="216000"/>
          </a:xfrm>
        </p:spPr>
        <p:txBody>
          <a:bodyPr/>
          <a:lstStyle>
            <a:lvl1pPr>
              <a:defRPr>
                <a:solidFill>
                  <a:srgbClr val="E6E6E6"/>
                </a:solidFill>
              </a:defRPr>
            </a:lvl1pPr>
          </a:lstStyle>
          <a:p>
            <a:fld id="{3316F65A-B4BA-49A9-886F-F5BBDA16BDE6}" type="datetime1">
              <a:rPr lang="nl-NL" noProof="0" smtClean="0"/>
              <a:pPr/>
              <a:t>6-3-2023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540430" y="7020000"/>
            <a:ext cx="3972043"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278607" y="7020000"/>
            <a:ext cx="233958"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278606" y="1700213"/>
            <a:ext cx="3527583" cy="4532324"/>
            <a:chOff x="371475" y="1700213"/>
            <a:chExt cx="4703444" cy="4532324"/>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514350" eaLnBrk="1" fontAlgn="auto" latinLnBrk="0" hangingPunct="1">
                <a:lnSpc>
                  <a:spcPct val="80000"/>
                </a:lnSpc>
                <a:spcBef>
                  <a:spcPts val="0"/>
                </a:spcBef>
                <a:spcAft>
                  <a:spcPts val="0"/>
                </a:spcAft>
                <a:buClrTx/>
                <a:buSzTx/>
                <a:buFontTx/>
                <a:buNone/>
                <a:tabLst/>
                <a:defRPr/>
              </a:pPr>
              <a:r>
                <a:rPr kumimoji="0" lang="nl-NL" sz="788"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45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591"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591"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514350" eaLnBrk="1" fontAlgn="auto" latinLnBrk="0" hangingPunct="1">
                  <a:lnSpc>
                    <a:spcPct val="90000"/>
                  </a:lnSpc>
                  <a:spcBef>
                    <a:spcPts val="338"/>
                  </a:spcBef>
                  <a:spcAft>
                    <a:spcPts val="338"/>
                  </a:spcAft>
                  <a:buClrTx/>
                  <a:buSzTx/>
                  <a:buFontTx/>
                  <a:buNone/>
                  <a:tabLst/>
                  <a:defRPr/>
                </a:pP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514350" eaLnBrk="1" fontAlgn="auto" latinLnBrk="0" hangingPunct="1">
                  <a:lnSpc>
                    <a:spcPct val="90000"/>
                  </a:lnSpc>
                  <a:spcBef>
                    <a:spcPts val="338"/>
                  </a:spcBef>
                  <a:spcAft>
                    <a:spcPts val="338"/>
                  </a:spcAft>
                  <a:buClrTx/>
                  <a:buSzTx/>
                  <a:buFontTx/>
                  <a:buNone/>
                  <a:tabLst/>
                  <a:defRPr/>
                </a:pP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1752403"/>
            </a:xfrm>
            <a:prstGeom prst="rect">
              <a:avLst/>
            </a:prstGeom>
            <a:noFill/>
          </p:spPr>
          <p:txBody>
            <a:bodyPr wrap="square" lIns="0" tIns="0" rIns="0" bIns="0" rtlCol="0">
              <a:spAutoFit/>
            </a:bodyPr>
            <a:lstStyle/>
            <a:p>
              <a:pPr marL="121500" lvl="0" indent="-121500">
                <a:buFont typeface="Arial" panose="020B0604020202020204" pitchFamily="34" charset="0"/>
                <a:buChar char="•"/>
              </a:pPr>
              <a:r>
                <a:rPr lang="nl-NL" sz="1013" kern="1200" noProof="0" dirty="0">
                  <a:solidFill>
                    <a:schemeClr val="tx1"/>
                  </a:solidFill>
                  <a:latin typeface="+mn-lt"/>
                  <a:ea typeface="+mn-ea"/>
                  <a:cs typeface="+mn-cs"/>
                </a:rPr>
                <a:t>Eerste</a:t>
              </a:r>
              <a:r>
                <a:rPr lang="nl-NL" sz="1013" noProof="0" dirty="0"/>
                <a:t> niveau</a:t>
              </a:r>
            </a:p>
            <a:p>
              <a:pPr marL="282235" lvl="1" indent="-160735">
                <a:buFont typeface="Arial" panose="020B0604020202020204" pitchFamily="34" charset="0"/>
                <a:buChar char="-"/>
              </a:pPr>
              <a:r>
                <a:rPr lang="nl-NL" sz="1013" noProof="0" dirty="0"/>
                <a:t>Tweede niveau</a:t>
              </a:r>
            </a:p>
            <a:p>
              <a:pPr marL="364500" lvl="2" indent="-121500">
                <a:buFont typeface="Arial" panose="020B0604020202020204" pitchFamily="34" charset="0"/>
                <a:buChar char="-"/>
              </a:pPr>
              <a:r>
                <a:rPr lang="nl-NL" sz="1013" noProof="0" dirty="0"/>
                <a:t>Derde niveau</a:t>
              </a:r>
            </a:p>
            <a:p>
              <a:pPr marL="0" lvl="3"/>
              <a:r>
                <a:rPr lang="nl-NL" sz="1013" b="1" noProof="0" dirty="0"/>
                <a:t>Vierde niveau</a:t>
              </a:r>
            </a:p>
            <a:p>
              <a:pPr marL="0" lvl="4"/>
              <a:r>
                <a:rPr lang="nl-NL" sz="1013" noProof="0" dirty="0"/>
                <a:t>Vijfde niveau</a:t>
              </a:r>
            </a:p>
            <a:p>
              <a:pPr marL="243000" lvl="5" indent="-243000">
                <a:buFont typeface="+mj-lt"/>
                <a:buAutoNum type="arabicPeriod"/>
              </a:pPr>
              <a:r>
                <a:rPr lang="nl-NL" sz="1013" noProof="0" dirty="0"/>
                <a:t>Zesde niveau</a:t>
              </a:r>
            </a:p>
            <a:p>
              <a:pPr marL="486000" lvl="6" indent="-243000">
                <a:buFont typeface="+mj-lt"/>
                <a:buAutoNum type="alphaLcPeriod"/>
              </a:pPr>
              <a:r>
                <a:rPr lang="nl-NL" sz="1013" noProof="0" dirty="0"/>
                <a:t>Zevende niveau - Subtitel</a:t>
              </a:r>
            </a:p>
            <a:p>
              <a:pPr marL="0" lvl="7">
                <a:spcAft>
                  <a:spcPts val="675"/>
                </a:spcAft>
              </a:pPr>
              <a:r>
                <a:rPr lang="nl-NL" sz="1688" noProof="0" dirty="0"/>
                <a:t>Achtste niveau - Subtitel</a:t>
              </a:r>
            </a:p>
            <a:p>
              <a:pPr marL="0" lvl="8"/>
              <a:r>
                <a:rPr lang="nl-NL" sz="1013" noProof="0" dirty="0"/>
                <a:t>Negende Niveau</a:t>
              </a:r>
            </a:p>
            <a:p>
              <a:endParaRPr lang="nl-NL" sz="1013"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514350" eaLnBrk="1" fontAlgn="auto" latinLnBrk="0" hangingPunct="1">
                <a:lnSpc>
                  <a:spcPct val="90000"/>
                </a:lnSpc>
                <a:spcBef>
                  <a:spcPts val="338"/>
                </a:spcBef>
                <a:spcAft>
                  <a:spcPts val="338"/>
                </a:spcAft>
                <a:buClrTx/>
                <a:buSzTx/>
                <a:buFontTx/>
                <a:buNone/>
                <a:tabLst/>
                <a:defRPr/>
              </a:pP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619"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619"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619"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4567757" y="1714039"/>
            <a:ext cx="3223695"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514350" eaLnBrk="1" fontAlgn="auto" latinLnBrk="0" hangingPunct="1">
                <a:lnSpc>
                  <a:spcPct val="80000"/>
                </a:lnSpc>
                <a:spcBef>
                  <a:spcPts val="0"/>
                </a:spcBef>
                <a:spcAft>
                  <a:spcPts val="0"/>
                </a:spcAft>
                <a:buClrTx/>
                <a:buSzTx/>
                <a:buFontTx/>
                <a:buNone/>
                <a:tabLst/>
                <a:defRPr/>
              </a:pPr>
              <a:r>
                <a:rPr kumimoji="0" lang="nl-NL" sz="788"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514350" eaLnBrk="1" fontAlgn="auto" latinLnBrk="0" hangingPunct="1">
                <a:lnSpc>
                  <a:spcPct val="90000"/>
                </a:lnSpc>
                <a:spcBef>
                  <a:spcPts val="338"/>
                </a:spcBef>
                <a:spcAft>
                  <a:spcPts val="338"/>
                </a:spcAft>
                <a:buClr>
                  <a:schemeClr val="accent1"/>
                </a:buClr>
                <a:buSzTx/>
                <a:buFont typeface="Arial" panose="020B0604020202020204" pitchFamily="34" charset="0"/>
                <a:buNone/>
                <a:tabLst/>
                <a:defRPr/>
              </a:pP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619"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619"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514350" eaLnBrk="1" fontAlgn="auto" latinLnBrk="0" hangingPunct="1">
                <a:lnSpc>
                  <a:spcPct val="90000"/>
                </a:lnSpc>
                <a:spcBef>
                  <a:spcPts val="338"/>
                </a:spcBef>
                <a:spcAft>
                  <a:spcPts val="338"/>
                </a:spcAft>
                <a:buClr>
                  <a:schemeClr val="accent1"/>
                </a:buClr>
                <a:buSzTx/>
                <a:buFont typeface="Arial" panose="020B0604020202020204" pitchFamily="34" charset="0"/>
                <a:buNone/>
                <a:tabLst/>
                <a:defRPr/>
              </a:pP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619"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619"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619"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619"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338"/>
                  </a:spcBef>
                  <a:spcAft>
                    <a:spcPts val="338"/>
                  </a:spcAft>
                </a:pPr>
                <a:r>
                  <a:rPr lang="nl-NL" sz="45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338"/>
                  </a:spcBef>
                  <a:spcAft>
                    <a:spcPts val="338"/>
                  </a:spcAft>
                </a:pPr>
                <a:endParaRPr lang="nl-NL" sz="45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338"/>
                  </a:spcBef>
                  <a:spcAft>
                    <a:spcPts val="338"/>
                  </a:spcAft>
                </a:pPr>
                <a:endParaRPr lang="nl-NL" sz="45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nl-NL" sz="563"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514350" eaLnBrk="1" fontAlgn="auto" latinLnBrk="0" hangingPunct="1">
                <a:lnSpc>
                  <a:spcPct val="90000"/>
                </a:lnSpc>
                <a:spcBef>
                  <a:spcPts val="338"/>
                </a:spcBef>
                <a:spcAft>
                  <a:spcPts val="338"/>
                </a:spcAft>
                <a:buClr>
                  <a:schemeClr val="accent1"/>
                </a:buClr>
                <a:buSzTx/>
                <a:buFont typeface="Arial" panose="020B0604020202020204" pitchFamily="34" charset="0"/>
                <a:buNone/>
                <a:tabLst/>
                <a:defRPr/>
              </a:pP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619"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619"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619"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619"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563"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338"/>
                </a:spcBef>
                <a:spcAft>
                  <a:spcPts val="338"/>
                </a:spcAft>
              </a:pPr>
              <a:endParaRPr lang="nl-NL" sz="45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338"/>
                  </a:spcBef>
                  <a:spcAft>
                    <a:spcPts val="338"/>
                  </a:spcAft>
                </a:pPr>
                <a:endParaRPr lang="nl-NL" sz="45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338"/>
                    </a:spcBef>
                    <a:spcAft>
                      <a:spcPts val="338"/>
                    </a:spcAft>
                  </a:pPr>
                  <a:endParaRPr lang="nl-NL" sz="45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563"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sz="1013"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154658"/>
            </a:xfrm>
            <a:prstGeom prst="rect">
              <a:avLst/>
            </a:prstGeom>
            <a:noFill/>
          </p:spPr>
          <p:txBody>
            <a:bodyPr wrap="square" rtlCol="0">
              <a:spAutoFit/>
            </a:bodyPr>
            <a:lstStyle/>
            <a:p>
              <a:pPr marL="0" algn="l" defTabSz="684851" rtl="0" eaLnBrk="1" latinLnBrk="0" hangingPunct="1">
                <a:lnSpc>
                  <a:spcPct val="90000"/>
                </a:lnSpc>
                <a:spcBef>
                  <a:spcPts val="338"/>
                </a:spcBef>
                <a:spcAft>
                  <a:spcPts val="338"/>
                </a:spcAft>
              </a:pPr>
              <a:r>
                <a:rPr lang="nl-NL" sz="45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154658"/>
            </a:xfrm>
            <a:prstGeom prst="rect">
              <a:avLst/>
            </a:prstGeom>
            <a:noFill/>
          </p:spPr>
          <p:txBody>
            <a:bodyPr wrap="square" rtlCol="0">
              <a:spAutoFit/>
            </a:bodyPr>
            <a:lstStyle/>
            <a:p>
              <a:pPr marL="0" algn="l" defTabSz="684851" rtl="0" eaLnBrk="1" latinLnBrk="0" hangingPunct="1">
                <a:lnSpc>
                  <a:spcPct val="90000"/>
                </a:lnSpc>
                <a:spcBef>
                  <a:spcPts val="338"/>
                </a:spcBef>
                <a:spcAft>
                  <a:spcPts val="338"/>
                </a:spcAft>
              </a:pPr>
              <a:r>
                <a:rPr lang="nl-NL" sz="45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278611" y="296863"/>
            <a:ext cx="7581023" cy="438582"/>
          </a:xfrm>
          <a:prstGeom prst="rect">
            <a:avLst/>
          </a:prstGeom>
          <a:noFill/>
        </p:spPr>
        <p:txBody>
          <a:bodyPr wrap="square" rtlCol="0">
            <a:spAutoFit/>
          </a:bodyPr>
          <a:lstStyle>
            <a:defPPr>
              <a:defRPr lang="nl-NL"/>
            </a:defPPr>
          </a:lstStyle>
          <a:p>
            <a:pPr lvl="0"/>
            <a:r>
              <a:rPr lang="nl-NL" sz="225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278607" y="296872"/>
            <a:ext cx="4233862" cy="2395967"/>
          </a:xfrm>
        </p:spPr>
        <p:txBody>
          <a:bodyPr anchor="t"/>
          <a:lstStyle>
            <a:lvl1pPr algn="l">
              <a:lnSpc>
                <a:spcPct val="85000"/>
              </a:lnSpc>
              <a:defRPr sz="3375" spc="-68"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280989" y="2699264"/>
            <a:ext cx="4233862" cy="3430083"/>
          </a:xfrm>
        </p:spPr>
        <p:txBody>
          <a:bodyPr>
            <a:normAutofit/>
          </a:bodyPr>
          <a:lstStyle>
            <a:lvl1pPr marL="0" indent="0" algn="l">
              <a:buNone/>
              <a:defRPr sz="1688">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881062" y="6325170"/>
            <a:ext cx="3690938"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278607" y="7020000"/>
            <a:ext cx="233958"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6792514" y="5896036"/>
            <a:ext cx="20628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4631537" y="0"/>
            <a:ext cx="4512467"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278608" y="6325170"/>
            <a:ext cx="602456" cy="216000"/>
          </a:xfrm>
        </p:spPr>
        <p:txBody>
          <a:bodyPr/>
          <a:lstStyle>
            <a:lvl1pPr>
              <a:defRPr>
                <a:solidFill>
                  <a:schemeClr val="tx1"/>
                </a:solidFill>
              </a:defRPr>
            </a:lvl1pPr>
          </a:lstStyle>
          <a:p>
            <a:fld id="{40E8DCF3-56A4-46E1-9EBC-EA613906C72E}" type="datetime1">
              <a:rPr lang="nl-NL" noProof="0" smtClean="0"/>
              <a:t>6-3-2023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6792514" y="5896036"/>
            <a:ext cx="20628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6-3-2023</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46065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278607" y="3001962"/>
            <a:ext cx="6507000" cy="2484000"/>
          </a:xfrm>
        </p:spPr>
        <p:txBody>
          <a:bodyPr anchor="b"/>
          <a:lstStyle>
            <a:lvl1pPr algn="l">
              <a:lnSpc>
                <a:spcPct val="85000"/>
              </a:lnSpc>
              <a:defRPr sz="3375" spc="-68"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278100" y="7020000"/>
            <a:ext cx="233958"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881062" y="6325170"/>
            <a:ext cx="3690938"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6792516" y="5896036"/>
            <a:ext cx="2062840"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sz="1013"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sz="1013"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sz="1013"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sz="1013"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sz="1013"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sz="1013"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sz="1013"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278608" y="6325170"/>
            <a:ext cx="602456" cy="216000"/>
          </a:xfrm>
        </p:spPr>
        <p:txBody>
          <a:bodyPr/>
          <a:lstStyle>
            <a:lvl1pPr>
              <a:defRPr>
                <a:solidFill>
                  <a:schemeClr val="tx1"/>
                </a:solidFill>
              </a:defRPr>
            </a:lvl1pPr>
          </a:lstStyle>
          <a:p>
            <a:fld id="{21860599-687F-493C-A523-B4769D1A9902}" type="datetime1">
              <a:rPr lang="nl-NL" noProof="0" smtClean="0"/>
              <a:t>6-3-2023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278607" y="296863"/>
            <a:ext cx="7695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278608" y="1709738"/>
            <a:ext cx="8586788" cy="4419599"/>
          </a:xfrm>
        </p:spPr>
        <p:txBody>
          <a:bodyPr numCol="2" spcCol="180000">
            <a:noAutofit/>
          </a:bodyPr>
          <a:lstStyle>
            <a:lvl1pPr marL="364500" indent="-364500">
              <a:spcBef>
                <a:spcPts val="1575"/>
              </a:spcBef>
              <a:buFont typeface="+mj-lt"/>
              <a:buAutoNum type="arabicPeriod"/>
              <a:defRPr sz="1688" b="1">
                <a:solidFill>
                  <a:schemeClr val="tx1"/>
                </a:solidFill>
              </a:defRPr>
            </a:lvl1pPr>
            <a:lvl2pPr marL="364500" indent="0">
              <a:spcBef>
                <a:spcPts val="113"/>
              </a:spcBef>
              <a:buFont typeface="+mj-lt"/>
              <a:buNone/>
              <a:defRPr sz="1013">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278606" y="296863"/>
            <a:ext cx="7695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278608" y="1709738"/>
            <a:ext cx="8586788" cy="4419599"/>
          </a:xfrm>
        </p:spPr>
        <p:txBody>
          <a:bodyPr numCol="2" spcCol="180000">
            <a:noAutofit/>
          </a:bodyPr>
          <a:lstStyle>
            <a:lvl1pPr marL="364500" indent="-364500">
              <a:spcBef>
                <a:spcPts val="1575"/>
              </a:spcBef>
              <a:buClr>
                <a:schemeClr val="accent1"/>
              </a:buClr>
              <a:buFont typeface="+mj-lt"/>
              <a:buAutoNum type="arabicPeriod"/>
              <a:defRPr sz="1688" b="1">
                <a:solidFill>
                  <a:schemeClr val="accent3"/>
                </a:solidFill>
              </a:defRPr>
            </a:lvl1pPr>
            <a:lvl2pPr marL="364500" indent="0">
              <a:spcBef>
                <a:spcPts val="113"/>
              </a:spcBef>
              <a:buFont typeface="+mj-lt"/>
              <a:buNone/>
              <a:defRPr sz="1013">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8249416" y="6308770"/>
            <a:ext cx="6075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278609" y="296863"/>
            <a:ext cx="4233861"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278607" y="1709738"/>
            <a:ext cx="4233862" cy="4419599"/>
          </a:xfrm>
        </p:spPr>
        <p:txBody>
          <a:bodyPr numCol="1" spcCol="180000">
            <a:noAutofit/>
          </a:bodyPr>
          <a:lstStyle>
            <a:lvl1pPr marL="364500" indent="-364500">
              <a:spcBef>
                <a:spcPts val="1575"/>
              </a:spcBef>
              <a:buFont typeface="+mj-lt"/>
              <a:buAutoNum type="arabicPeriod"/>
              <a:defRPr sz="1688" b="1">
                <a:solidFill>
                  <a:schemeClr val="tx1"/>
                </a:solidFill>
              </a:defRPr>
            </a:lvl1pPr>
            <a:lvl2pPr marL="364500" indent="0">
              <a:spcBef>
                <a:spcPts val="113"/>
              </a:spcBef>
              <a:buFont typeface="+mj-lt"/>
              <a:buNone/>
              <a:defRPr sz="1013">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4631537" y="0"/>
            <a:ext cx="4512467"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8249416" y="6308770"/>
            <a:ext cx="6075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942979" y="4878640"/>
            <a:ext cx="7922419" cy="1250698"/>
          </a:xfrm>
        </p:spPr>
        <p:txBody>
          <a:bodyPr/>
          <a:lstStyle>
            <a:lvl1pPr>
              <a:lnSpc>
                <a:spcPct val="100000"/>
              </a:lnSpc>
              <a:defRPr spc="-23"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5" y="0"/>
            <a:ext cx="9143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278607" y="4878640"/>
            <a:ext cx="664368" cy="1250698"/>
          </a:xfrm>
        </p:spPr>
        <p:txBody>
          <a:bodyPr tIns="36000">
            <a:normAutofit/>
          </a:bodyPr>
          <a:lstStyle>
            <a:lvl1pPr marL="0" indent="0">
              <a:buNone/>
              <a:defRPr lang="nl-NL" sz="2250" b="1" kern="1200" spc="-23"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8249417" y="6308770"/>
            <a:ext cx="6075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942979" y="4878640"/>
            <a:ext cx="7922419" cy="1250698"/>
          </a:xfrm>
        </p:spPr>
        <p:txBody>
          <a:bodyPr/>
          <a:lstStyle>
            <a:lvl1pPr>
              <a:lnSpc>
                <a:spcPct val="100000"/>
              </a:lnSpc>
              <a:defRPr spc="-23"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5" y="0"/>
            <a:ext cx="9143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278607" y="4878640"/>
            <a:ext cx="664368" cy="1250698"/>
          </a:xfrm>
        </p:spPr>
        <p:txBody>
          <a:bodyPr tIns="36000">
            <a:normAutofit/>
          </a:bodyPr>
          <a:lstStyle>
            <a:lvl1pPr marL="0" indent="0">
              <a:buNone/>
              <a:defRPr lang="nl-NL" sz="2250" b="1" kern="1200" spc="-23"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8249416" y="6308770"/>
            <a:ext cx="6075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278611" y="296863"/>
            <a:ext cx="7581023"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278608" y="1709739"/>
            <a:ext cx="8586788"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4571999" y="7020000"/>
            <a:ext cx="1215000" cy="216000"/>
          </a:xfrm>
          <a:prstGeom prst="rect">
            <a:avLst/>
          </a:prstGeom>
        </p:spPr>
        <p:txBody>
          <a:bodyPr vert="horz" lIns="0" tIns="0" rIns="0" bIns="0" rtlCol="0" anchor="t" anchorCtr="0">
            <a:noAutofit/>
          </a:bodyPr>
          <a:lstStyle>
            <a:lvl1pPr algn="l">
              <a:defRPr sz="675">
                <a:solidFill>
                  <a:srgbClr val="E6E6E6"/>
                </a:solidFill>
              </a:defRPr>
            </a:lvl1pPr>
          </a:lstStyle>
          <a:p>
            <a:fld id="{3033D5A6-A31A-4714-8C8C-D9F565F5F594}" type="datetime1">
              <a:rPr lang="nl-NL" noProof="0" smtClean="0"/>
              <a:t>6-3-2023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540430" y="6325170"/>
            <a:ext cx="3972043" cy="216000"/>
          </a:xfrm>
          <a:prstGeom prst="rect">
            <a:avLst/>
          </a:prstGeom>
        </p:spPr>
        <p:txBody>
          <a:bodyPr vert="horz" lIns="0" tIns="0" rIns="0" bIns="0" rtlCol="0" anchor="t" anchorCtr="0">
            <a:noAutofit/>
          </a:bodyPr>
          <a:lstStyle>
            <a:lvl1pPr algn="l">
              <a:defRPr sz="675">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278607" y="6325170"/>
            <a:ext cx="233958" cy="216000"/>
          </a:xfrm>
          <a:prstGeom prst="rect">
            <a:avLst/>
          </a:prstGeom>
        </p:spPr>
        <p:txBody>
          <a:bodyPr vert="horz" lIns="0" tIns="0" rIns="0" bIns="0" rtlCol="0" anchor="t" anchorCtr="0">
            <a:noAutofit/>
          </a:bodyPr>
          <a:lstStyle>
            <a:lvl1pPr algn="l">
              <a:defRPr sz="675"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8249416" y="6308770"/>
            <a:ext cx="6075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sz="1013"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sz="1013"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sz="1013"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sz="1013"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sz="1013"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sz="1013"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sz="1013"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514350" rtl="0" eaLnBrk="1" latinLnBrk="0" hangingPunct="1">
        <a:lnSpc>
          <a:spcPct val="90000"/>
        </a:lnSpc>
        <a:spcBef>
          <a:spcPct val="0"/>
        </a:spcBef>
        <a:buNone/>
        <a:defRPr sz="2250" b="1" kern="1200" spc="0" baseline="0">
          <a:solidFill>
            <a:schemeClr val="tx1"/>
          </a:solidFill>
          <a:latin typeface="+mj-lt"/>
          <a:ea typeface="+mj-ea"/>
          <a:cs typeface="+mj-cs"/>
        </a:defRPr>
      </a:lvl1pPr>
    </p:titleStyle>
    <p:bodyStyle>
      <a:lvl1pPr marL="121500" indent="-121500" algn="l" defTabSz="514350" rtl="0" eaLnBrk="1" latinLnBrk="0" hangingPunct="1">
        <a:lnSpc>
          <a:spcPct val="100000"/>
        </a:lnSpc>
        <a:spcBef>
          <a:spcPts val="0"/>
        </a:spcBef>
        <a:buFont typeface="Arial" panose="020B0604020202020204" pitchFamily="34" charset="0"/>
        <a:buChar char="•"/>
        <a:defRPr sz="1013" kern="1200">
          <a:solidFill>
            <a:schemeClr val="tx1"/>
          </a:solidFill>
          <a:latin typeface="+mn-lt"/>
          <a:ea typeface="+mn-ea"/>
          <a:cs typeface="+mn-cs"/>
        </a:defRPr>
      </a:lvl1pPr>
      <a:lvl2pPr marL="243000" indent="-121500" algn="l" defTabSz="514350" rtl="0" eaLnBrk="1" latinLnBrk="0" hangingPunct="1">
        <a:lnSpc>
          <a:spcPct val="100000"/>
        </a:lnSpc>
        <a:spcBef>
          <a:spcPts val="0"/>
        </a:spcBef>
        <a:buFont typeface="Arial" panose="020B0604020202020204" pitchFamily="34" charset="0"/>
        <a:buChar char="-"/>
        <a:defRPr sz="1013" kern="1200">
          <a:solidFill>
            <a:schemeClr val="tx1"/>
          </a:solidFill>
          <a:latin typeface="+mn-lt"/>
          <a:ea typeface="+mn-ea"/>
          <a:cs typeface="+mn-cs"/>
        </a:defRPr>
      </a:lvl2pPr>
      <a:lvl3pPr marL="364500" indent="-121500" algn="l" defTabSz="514350" rtl="0" eaLnBrk="1" latinLnBrk="0" hangingPunct="1">
        <a:lnSpc>
          <a:spcPct val="100000"/>
        </a:lnSpc>
        <a:spcBef>
          <a:spcPts val="0"/>
        </a:spcBef>
        <a:buFont typeface="Arial" panose="020B0604020202020204" pitchFamily="34" charset="0"/>
        <a:buChar char="-"/>
        <a:defRPr sz="1013" b="0" kern="1200">
          <a:solidFill>
            <a:schemeClr val="tx1"/>
          </a:solidFill>
          <a:latin typeface="+mn-lt"/>
          <a:ea typeface="+mn-ea"/>
          <a:cs typeface="+mn-cs"/>
        </a:defRPr>
      </a:lvl3pPr>
      <a:lvl4pPr marL="0" indent="0" algn="l" defTabSz="514350" rtl="0" eaLnBrk="1" latinLnBrk="0" hangingPunct="1">
        <a:lnSpc>
          <a:spcPct val="100000"/>
        </a:lnSpc>
        <a:spcBef>
          <a:spcPts val="0"/>
        </a:spcBef>
        <a:buFontTx/>
        <a:buNone/>
        <a:defRPr sz="1013" b="1" kern="1200">
          <a:solidFill>
            <a:schemeClr val="tx1"/>
          </a:solidFill>
          <a:latin typeface="+mn-lt"/>
          <a:ea typeface="+mn-ea"/>
          <a:cs typeface="+mn-cs"/>
        </a:defRPr>
      </a:lvl4pPr>
      <a:lvl5pPr marL="0" indent="0" algn="l" defTabSz="514350" rtl="0" eaLnBrk="1" latinLnBrk="0" hangingPunct="1">
        <a:lnSpc>
          <a:spcPct val="100000"/>
        </a:lnSpc>
        <a:spcBef>
          <a:spcPts val="0"/>
        </a:spcBef>
        <a:buFont typeface="+mj-lt"/>
        <a:buNone/>
        <a:defRPr sz="1013" kern="1200">
          <a:solidFill>
            <a:schemeClr val="tx1"/>
          </a:solidFill>
          <a:latin typeface="+mn-lt"/>
          <a:ea typeface="+mn-ea"/>
          <a:cs typeface="+mn-cs"/>
        </a:defRPr>
      </a:lvl5pPr>
      <a:lvl6pPr marL="243000" indent="-243000" algn="l" defTabSz="514350" rtl="0" eaLnBrk="1" latinLnBrk="0" hangingPunct="1">
        <a:lnSpc>
          <a:spcPct val="100000"/>
        </a:lnSpc>
        <a:spcBef>
          <a:spcPts val="0"/>
        </a:spcBef>
        <a:buFont typeface="+mj-lt"/>
        <a:buAutoNum type="arabicPeriod"/>
        <a:defRPr sz="1013" kern="1200">
          <a:solidFill>
            <a:schemeClr val="tx1"/>
          </a:solidFill>
          <a:latin typeface="+mn-lt"/>
          <a:ea typeface="+mn-ea"/>
          <a:cs typeface="+mn-cs"/>
        </a:defRPr>
      </a:lvl6pPr>
      <a:lvl7pPr marL="486000" indent="-243000" algn="l" defTabSz="514350" rtl="0" eaLnBrk="1" latinLnBrk="0" hangingPunct="1">
        <a:lnSpc>
          <a:spcPct val="100000"/>
        </a:lnSpc>
        <a:spcBef>
          <a:spcPts val="0"/>
        </a:spcBef>
        <a:spcAft>
          <a:spcPts val="0"/>
        </a:spcAft>
        <a:buFont typeface="+mj-lt"/>
        <a:buAutoNum type="alphaLcPeriod"/>
        <a:defRPr lang="nl-NL" sz="1013" kern="1200" noProof="0" dirty="0">
          <a:solidFill>
            <a:schemeClr val="tx1"/>
          </a:solidFill>
          <a:latin typeface="+mn-lt"/>
          <a:ea typeface="+mn-ea"/>
          <a:cs typeface="+mn-cs"/>
        </a:defRPr>
      </a:lvl7pPr>
      <a:lvl8pPr marL="0" indent="0" algn="l" defTabSz="514350" rtl="0" eaLnBrk="1" latinLnBrk="0" hangingPunct="1">
        <a:lnSpc>
          <a:spcPct val="100000"/>
        </a:lnSpc>
        <a:spcBef>
          <a:spcPts val="0"/>
        </a:spcBef>
        <a:spcAft>
          <a:spcPts val="675"/>
        </a:spcAft>
        <a:buFont typeface="Arial" panose="020B0604020202020204" pitchFamily="34" charset="0"/>
        <a:buNone/>
        <a:defRPr lang="nl-NL" sz="1688" kern="1200" noProof="0" dirty="0">
          <a:solidFill>
            <a:schemeClr val="tx1"/>
          </a:solidFill>
          <a:latin typeface="+mn-lt"/>
          <a:ea typeface="+mn-ea"/>
          <a:cs typeface="+mn-cs"/>
        </a:defRPr>
      </a:lvl8pPr>
      <a:lvl9pPr marL="0" indent="0" algn="l" defTabSz="514350" rtl="0" eaLnBrk="1" latinLnBrk="0" hangingPunct="1">
        <a:lnSpc>
          <a:spcPct val="100000"/>
        </a:lnSpc>
        <a:spcBef>
          <a:spcPts val="0"/>
        </a:spcBef>
        <a:buFont typeface="Arial" panose="020B0604020202020204" pitchFamily="34" charset="0"/>
        <a:buNone/>
        <a:defRPr sz="1013" kern="1200">
          <a:solidFill>
            <a:schemeClr val="tx1"/>
          </a:solidFill>
          <a:latin typeface="+mn-lt"/>
          <a:ea typeface="+mn-ea"/>
          <a:cs typeface="+mn-cs"/>
        </a:defRPr>
      </a:lvl9pPr>
    </p:bodyStyle>
    <p:otherStyle>
      <a:defPPr>
        <a:defRPr lang="nl-NL"/>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176" userDrawn="1">
          <p15:clr>
            <a:srgbClr val="F26B43"/>
          </p15:clr>
        </p15:guide>
        <p15:guide id="4" pos="5585"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nl/url?sa=i&amp;rct=j&amp;q=&amp;esrc=s&amp;source=images&amp;cd=&amp;cad=rja&amp;uact=8&amp;ved=0ahUKEwjh852QgZbKAhVELg8KHaGIAWoQjRwIBw&amp;url=http%3A%2F%2Fwww.jumbojetje.nl%2Ftutorials%2Fgouden-bling-bling-euroteken&amp;bvm=bv.110151844,d.ZWU&amp;psig=AFQjCNH9G3r7_SaqzGFbSFgXAMUDc7rU9g&amp;ust=145219790713828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ooter Placeholder 2">
            <a:extLst>
              <a:ext uri="{FF2B5EF4-FFF2-40B4-BE49-F238E27FC236}">
                <a16:creationId xmlns:a16="http://schemas.microsoft.com/office/drawing/2014/main" id="{4AA12A28-C83D-4D48-A489-57E7E9709C57}"/>
              </a:ext>
            </a:extLst>
          </p:cNvPr>
          <p:cNvSpPr>
            <a:spLocks noGrp="1"/>
          </p:cNvSpPr>
          <p:nvPr>
            <p:ph type="ftr" sz="quarter" idx="11"/>
          </p:nvPr>
        </p:nvSpPr>
        <p:spPr>
          <a:xfrm>
            <a:off x="881062" y="6325170"/>
            <a:ext cx="3690938" cy="216000"/>
          </a:xfrm>
        </p:spPr>
        <p:txBody>
          <a:bodyPr/>
          <a:lstStyle/>
          <a:p>
            <a:pPr>
              <a:spcAft>
                <a:spcPts val="600"/>
              </a:spcAft>
            </a:pPr>
            <a:r>
              <a:rPr lang="nl-NL" noProof="0"/>
              <a:t>Onderwerp van de presentatie</a:t>
            </a:r>
          </a:p>
        </p:txBody>
      </p:sp>
      <p:sp>
        <p:nvSpPr>
          <p:cNvPr id="74" name="Date Placeholder 3">
            <a:extLst>
              <a:ext uri="{FF2B5EF4-FFF2-40B4-BE49-F238E27FC236}">
                <a16:creationId xmlns:a16="http://schemas.microsoft.com/office/drawing/2014/main" id="{D506EF4C-47F1-42A4-901E-71535973EA20}"/>
              </a:ext>
            </a:extLst>
          </p:cNvPr>
          <p:cNvSpPr>
            <a:spLocks noGrp="1"/>
          </p:cNvSpPr>
          <p:nvPr>
            <p:ph type="dt" sz="half" idx="10"/>
          </p:nvPr>
        </p:nvSpPr>
        <p:spPr>
          <a:xfrm>
            <a:off x="278608" y="6325170"/>
            <a:ext cx="602456" cy="216000"/>
          </a:xfrm>
        </p:spPr>
        <p:txBody>
          <a:bodyPr/>
          <a:lstStyle/>
          <a:p>
            <a:pPr>
              <a:spcAft>
                <a:spcPts val="600"/>
              </a:spcAft>
            </a:pPr>
            <a:fld id="{57F04B2F-7CB4-4EC9-8DAE-E7C3ED683122}" type="datetime1">
              <a:rPr lang="nl-NL" noProof="0" smtClean="0"/>
              <a:pPr>
                <a:spcAft>
                  <a:spcPts val="600"/>
                </a:spcAft>
              </a:pPr>
              <a:t>6-3-2023</a:t>
            </a:fld>
            <a:endParaRPr lang="nl-NL" noProof="0"/>
          </a:p>
        </p:txBody>
      </p:sp>
      <p:sp>
        <p:nvSpPr>
          <p:cNvPr id="35843" name="Ondertitel 2"/>
          <p:cNvSpPr>
            <a:spLocks noGrp="1"/>
          </p:cNvSpPr>
          <p:nvPr>
            <p:ph type="subTitle" idx="1"/>
          </p:nvPr>
        </p:nvSpPr>
        <p:spPr>
          <a:xfrm>
            <a:off x="280988" y="5155915"/>
            <a:ext cx="5751000" cy="973424"/>
          </a:xfrm>
        </p:spPr>
        <p:txBody>
          <a:bodyPr>
            <a:normAutofit/>
          </a:bodyPr>
          <a:lstStyle/>
          <a:p>
            <a:pPr>
              <a:spcAft>
                <a:spcPts val="600"/>
              </a:spcAft>
            </a:pPr>
            <a:r>
              <a:rPr lang="nl-NL" altLang="nl-NL" b="1" dirty="0"/>
              <a:t>OOVV 42</a:t>
            </a:r>
          </a:p>
        </p:txBody>
      </p:sp>
      <p:sp>
        <p:nvSpPr>
          <p:cNvPr id="35842" name="Titel 1"/>
          <p:cNvSpPr>
            <a:spLocks noGrp="1"/>
          </p:cNvSpPr>
          <p:nvPr>
            <p:ph type="ctrTitle"/>
          </p:nvPr>
        </p:nvSpPr>
        <p:spPr>
          <a:xfrm>
            <a:off x="278606" y="2824164"/>
            <a:ext cx="5751000" cy="2082553"/>
          </a:xfrm>
        </p:spPr>
        <p:txBody>
          <a:bodyPr wrap="square" anchor="b">
            <a:normAutofit/>
          </a:bodyPr>
          <a:lstStyle/>
          <a:p>
            <a:r>
              <a:rPr lang="nl-NL" altLang="nl-NL" b="1" dirty="0"/>
              <a:t>Keten en product</a:t>
            </a:r>
          </a:p>
        </p:txBody>
      </p:sp>
    </p:spTree>
    <p:extLst>
      <p:ext uri="{BB962C8B-B14F-4D97-AF65-F5344CB8AC3E}">
        <p14:creationId xmlns:p14="http://schemas.microsoft.com/office/powerpoint/2010/main" val="536539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388A6-3A6C-4637-8C5F-249639F86DBC}"/>
              </a:ext>
            </a:extLst>
          </p:cNvPr>
          <p:cNvSpPr>
            <a:spLocks noGrp="1"/>
          </p:cNvSpPr>
          <p:nvPr>
            <p:ph type="title"/>
          </p:nvPr>
        </p:nvSpPr>
        <p:spPr/>
        <p:txBody>
          <a:bodyPr/>
          <a:lstStyle/>
          <a:p>
            <a:r>
              <a:rPr lang="nl-NL" dirty="0"/>
              <a:t>Kengetallen zeugenhouderij</a:t>
            </a:r>
          </a:p>
        </p:txBody>
      </p:sp>
      <p:sp>
        <p:nvSpPr>
          <p:cNvPr id="4" name="Tijdelijke aanduiding voor datum 3">
            <a:extLst>
              <a:ext uri="{FF2B5EF4-FFF2-40B4-BE49-F238E27FC236}">
                <a16:creationId xmlns:a16="http://schemas.microsoft.com/office/drawing/2014/main" id="{ADE72941-FEFF-45C2-A859-66D7FA19E090}"/>
              </a:ext>
            </a:extLst>
          </p:cNvPr>
          <p:cNvSpPr>
            <a:spLocks noGrp="1"/>
          </p:cNvSpPr>
          <p:nvPr>
            <p:ph type="dt" sz="half" idx="10"/>
          </p:nvPr>
        </p:nvSpPr>
        <p:spPr/>
        <p:txBody>
          <a:bodyPr/>
          <a:lstStyle/>
          <a:p>
            <a:fld id="{C3F8924F-0B7B-4710-AD11-E918B7D7DC34}"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5E486723-E118-41CE-9BA2-8176938D3BA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932B153-662E-467C-B5FC-02809C788CF5}"/>
              </a:ext>
            </a:extLst>
          </p:cNvPr>
          <p:cNvSpPr>
            <a:spLocks noGrp="1"/>
          </p:cNvSpPr>
          <p:nvPr>
            <p:ph type="sldNum" sz="quarter" idx="12"/>
          </p:nvPr>
        </p:nvSpPr>
        <p:spPr/>
        <p:txBody>
          <a:bodyPr/>
          <a:lstStyle/>
          <a:p>
            <a:fld id="{45B76B8B-DE07-48A4-9913-B57A52F2F853}" type="slidenum">
              <a:rPr lang="nl-NL" noProof="0" smtClean="0"/>
              <a:pPr/>
              <a:t>10</a:t>
            </a:fld>
            <a:endParaRPr lang="nl-NL" noProof="0"/>
          </a:p>
        </p:txBody>
      </p:sp>
      <p:pic>
        <p:nvPicPr>
          <p:cNvPr id="7" name="Tijdelijke aanduiding voor inhoud 4">
            <a:extLst>
              <a:ext uri="{FF2B5EF4-FFF2-40B4-BE49-F238E27FC236}">
                <a16:creationId xmlns:a16="http://schemas.microsoft.com/office/drawing/2014/main" id="{E8F4AC19-30B9-4165-878E-F837D082C0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565" y="935915"/>
            <a:ext cx="7367305" cy="5800835"/>
          </a:xfrm>
        </p:spPr>
      </p:pic>
    </p:spTree>
    <p:extLst>
      <p:ext uri="{BB962C8B-B14F-4D97-AF65-F5344CB8AC3E}">
        <p14:creationId xmlns:p14="http://schemas.microsoft.com/office/powerpoint/2010/main" val="197652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245C4-724B-4D15-9F84-22D58E510150}"/>
              </a:ext>
            </a:extLst>
          </p:cNvPr>
          <p:cNvSpPr>
            <a:spLocks noGrp="1"/>
          </p:cNvSpPr>
          <p:nvPr>
            <p:ph type="title"/>
          </p:nvPr>
        </p:nvSpPr>
        <p:spPr/>
        <p:txBody>
          <a:bodyPr/>
          <a:lstStyle/>
          <a:p>
            <a:r>
              <a:rPr lang="nl-NL" dirty="0"/>
              <a:t>Opdracht </a:t>
            </a:r>
          </a:p>
        </p:txBody>
      </p:sp>
      <p:sp>
        <p:nvSpPr>
          <p:cNvPr id="3" name="Tijdelijke aanduiding voor inhoud 2">
            <a:extLst>
              <a:ext uri="{FF2B5EF4-FFF2-40B4-BE49-F238E27FC236}">
                <a16:creationId xmlns:a16="http://schemas.microsoft.com/office/drawing/2014/main" id="{9A637477-D1DE-44DF-A13D-2B09E5609310}"/>
              </a:ext>
            </a:extLst>
          </p:cNvPr>
          <p:cNvSpPr>
            <a:spLocks noGrp="1"/>
          </p:cNvSpPr>
          <p:nvPr>
            <p:ph idx="1"/>
          </p:nvPr>
        </p:nvSpPr>
        <p:spPr/>
        <p:txBody>
          <a:bodyPr numCol="1"/>
          <a:lstStyle/>
          <a:p>
            <a:pPr marL="0" indent="0">
              <a:buNone/>
            </a:pPr>
            <a:r>
              <a:rPr lang="nl-NL" sz="2400" dirty="0"/>
              <a:t>Ga naar wiki Keten en product </a:t>
            </a:r>
            <a:r>
              <a:rPr lang="nl-NL" sz="2400" dirty="0">
                <a:sym typeface="Wingdings" panose="05000000000000000000" pitchFamily="2" charset="2"/>
              </a:rPr>
              <a:t>  e-</a:t>
            </a:r>
            <a:r>
              <a:rPr lang="nl-NL" sz="2400" dirty="0" err="1">
                <a:sym typeface="Wingdings" panose="05000000000000000000" pitchFamily="2" charset="2"/>
              </a:rPr>
              <a:t>learning</a:t>
            </a:r>
            <a:r>
              <a:rPr lang="nl-NL" sz="2400" dirty="0">
                <a:sym typeface="Wingdings" panose="05000000000000000000" pitchFamily="2" charset="2"/>
              </a:rPr>
              <a:t> varkenshouderij </a:t>
            </a:r>
            <a:endParaRPr lang="nl-NL" sz="2400" dirty="0"/>
          </a:p>
          <a:p>
            <a:pPr marL="0" indent="0">
              <a:buNone/>
            </a:pPr>
            <a:r>
              <a:rPr lang="nl-NL" sz="2400" dirty="0"/>
              <a:t>Ga naar H1 technisch management en lees tekst 1.1 en maak de volgende vragen </a:t>
            </a:r>
          </a:p>
        </p:txBody>
      </p:sp>
    </p:spTree>
    <p:extLst>
      <p:ext uri="{BB962C8B-B14F-4D97-AF65-F5344CB8AC3E}">
        <p14:creationId xmlns:p14="http://schemas.microsoft.com/office/powerpoint/2010/main" val="354917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063922-41E5-4677-89A3-ECF81C931774}"/>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4B5E9421-9700-4527-818A-35A4C4FD131F}"/>
              </a:ext>
            </a:extLst>
          </p:cNvPr>
          <p:cNvSpPr>
            <a:spLocks noGrp="1"/>
          </p:cNvSpPr>
          <p:nvPr>
            <p:ph idx="1"/>
          </p:nvPr>
        </p:nvSpPr>
        <p:spPr>
          <a:xfrm>
            <a:off x="278607" y="677732"/>
            <a:ext cx="7694999" cy="4356847"/>
          </a:xfrm>
        </p:spPr>
        <p:txBody>
          <a:bodyPr numCol="1"/>
          <a:lstStyle/>
          <a:p>
            <a:pPr marL="514350" indent="-514350">
              <a:buFont typeface="+mj-lt"/>
              <a:buAutoNum type="arabicPeriod"/>
            </a:pPr>
            <a:r>
              <a:rPr lang="nl-NL" sz="2400" dirty="0"/>
              <a:t>Wat houdt de worpindex in en waardoor wordt deze beïnvloed?</a:t>
            </a:r>
          </a:p>
          <a:p>
            <a:pPr marL="514350" indent="-514350">
              <a:buFont typeface="+mj-lt"/>
              <a:buAutoNum type="arabicPeriod"/>
            </a:pPr>
            <a:r>
              <a:rPr lang="nl-NL" sz="2400" dirty="0"/>
              <a:t>Wat betekent het grootbrengend vermogen van de zeug en hoe wordt deze berekend?</a:t>
            </a:r>
          </a:p>
          <a:p>
            <a:pPr marL="514350" indent="-514350">
              <a:buFont typeface="+mj-lt"/>
              <a:buAutoNum type="arabicPeriod"/>
            </a:pPr>
            <a:r>
              <a:rPr lang="nl-NL" sz="2400" dirty="0"/>
              <a:t>Hoe kun je uitval bij biggen voorkomen?</a:t>
            </a:r>
          </a:p>
          <a:p>
            <a:pPr marL="514350" indent="-514350">
              <a:buFont typeface="+mj-lt"/>
              <a:buAutoNum type="arabicPeriod"/>
            </a:pPr>
            <a:r>
              <a:rPr lang="nl-NL" sz="2400" dirty="0"/>
              <a:t>Wanneer heb je de meeste kans op uitval? </a:t>
            </a:r>
          </a:p>
          <a:p>
            <a:pPr marL="514350" indent="-514350">
              <a:buFont typeface="+mj-lt"/>
              <a:buAutoNum type="arabicPeriod"/>
            </a:pPr>
            <a:r>
              <a:rPr lang="nl-NL" sz="2400" dirty="0"/>
              <a:t>Hoe wordt het uitvalspercentage biggen na spenen berekend? </a:t>
            </a:r>
          </a:p>
          <a:p>
            <a:pPr marL="514350" indent="-514350">
              <a:buFont typeface="+mj-lt"/>
              <a:buAutoNum type="arabicPeriod"/>
            </a:pPr>
            <a:r>
              <a:rPr lang="nl-NL" sz="2400" dirty="0"/>
              <a:t>Waardoor komt uitval na spenen? </a:t>
            </a:r>
          </a:p>
          <a:p>
            <a:pPr marL="514350" indent="-514350">
              <a:buFont typeface="+mj-lt"/>
              <a:buAutoNum type="arabicPeriod"/>
            </a:pPr>
            <a:r>
              <a:rPr lang="nl-NL" sz="2400" dirty="0">
                <a:sym typeface="Wingdings" panose="05000000000000000000" pitchFamily="2" charset="2"/>
              </a:rPr>
              <a:t>Hoe ziet de zeugenstapel er bij jouw uit? Wat vind je belangrijk en wanneer ga je vervangen?</a:t>
            </a:r>
            <a:endParaRPr lang="nl-NL" sz="2400" dirty="0"/>
          </a:p>
          <a:p>
            <a:pPr marL="514350" indent="-514350">
              <a:buFont typeface="+mj-lt"/>
              <a:buAutoNum type="arabicPeriod"/>
            </a:pPr>
            <a:endParaRPr lang="nl-NL" sz="2400" dirty="0"/>
          </a:p>
          <a:p>
            <a:pPr marL="514350" indent="-514350">
              <a:buFont typeface="+mj-lt"/>
              <a:buAutoNum type="arabicPeriod"/>
            </a:pPr>
            <a:endParaRPr lang="nl-NL" sz="2400" dirty="0"/>
          </a:p>
          <a:p>
            <a:pPr marL="514350" indent="-514350">
              <a:buFont typeface="+mj-lt"/>
              <a:buAutoNum type="arabicPeriod"/>
            </a:pPr>
            <a:endParaRPr lang="nl-NL" sz="2400" dirty="0"/>
          </a:p>
          <a:p>
            <a:pPr marL="514350" indent="-514350">
              <a:buFont typeface="+mj-lt"/>
              <a:buAutoNum type="arabicPeriod"/>
            </a:pPr>
            <a:endParaRPr lang="nl-NL" dirty="0"/>
          </a:p>
          <a:p>
            <a:pPr marL="514350" indent="-514350">
              <a:buFont typeface="+mj-lt"/>
              <a:buAutoNum type="arabicPeriod"/>
            </a:pPr>
            <a:endParaRPr lang="nl-NL" dirty="0"/>
          </a:p>
        </p:txBody>
      </p:sp>
    </p:spTree>
    <p:extLst>
      <p:ext uri="{BB962C8B-B14F-4D97-AF65-F5344CB8AC3E}">
        <p14:creationId xmlns:p14="http://schemas.microsoft.com/office/powerpoint/2010/main" val="253115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C5ADFD4-2C5E-4541-A3F4-1E1EAF39030B}"/>
              </a:ext>
            </a:extLst>
          </p:cNvPr>
          <p:cNvSpPr>
            <a:spLocks noGrp="1"/>
          </p:cNvSpPr>
          <p:nvPr>
            <p:ph type="title"/>
          </p:nvPr>
        </p:nvSpPr>
        <p:spPr/>
        <p:txBody>
          <a:bodyPr/>
          <a:lstStyle/>
          <a:p>
            <a:r>
              <a:rPr lang="nl-NL" b="1" dirty="0"/>
              <a:t>1. Wat houdt de worpindex in en waardoor wordt deze beïnvloed </a:t>
            </a:r>
            <a:br>
              <a:rPr lang="nl-NL" b="1" dirty="0"/>
            </a:br>
            <a:endParaRPr lang="nl-NL" dirty="0"/>
          </a:p>
        </p:txBody>
      </p:sp>
      <p:sp>
        <p:nvSpPr>
          <p:cNvPr id="3" name="Tijdelijke aanduiding voor inhoud 2">
            <a:extLst>
              <a:ext uri="{FF2B5EF4-FFF2-40B4-BE49-F238E27FC236}">
                <a16:creationId xmlns:a16="http://schemas.microsoft.com/office/drawing/2014/main" id="{1538FB43-6C70-4A69-9515-3C8954184D3B}"/>
              </a:ext>
            </a:extLst>
          </p:cNvPr>
          <p:cNvSpPr>
            <a:spLocks noGrp="1"/>
          </p:cNvSpPr>
          <p:nvPr>
            <p:ph idx="1"/>
          </p:nvPr>
        </p:nvSpPr>
        <p:spPr>
          <a:xfrm>
            <a:off x="278608" y="1709738"/>
            <a:ext cx="8586788" cy="4981518"/>
          </a:xfrm>
        </p:spPr>
        <p:txBody>
          <a:bodyPr numCol="1">
            <a:normAutofit fontScale="85000" lnSpcReduction="10000"/>
          </a:bodyPr>
          <a:lstStyle/>
          <a:p>
            <a:pPr marL="0" indent="0">
              <a:buNone/>
            </a:pPr>
            <a:r>
              <a:rPr lang="nl-NL" sz="2600" dirty="0">
                <a:solidFill>
                  <a:schemeClr val="bg1">
                    <a:lumMod val="85000"/>
                  </a:schemeClr>
                </a:solidFill>
                <a:effectLst/>
                <a:latin typeface="Arial" panose="020B0604020202020204" pitchFamily="34" charset="0"/>
              </a:rPr>
              <a:t>Worpindex = aantal worpen per jaar / gemiddeld aantal zeugen.</a:t>
            </a:r>
          </a:p>
          <a:p>
            <a:pPr marL="0" indent="0">
              <a:buNone/>
            </a:pPr>
            <a:endParaRPr lang="nl-NL" sz="2600" dirty="0">
              <a:solidFill>
                <a:schemeClr val="bg1">
                  <a:lumMod val="85000"/>
                </a:schemeClr>
              </a:solidFill>
              <a:effectLst/>
              <a:latin typeface="Arial" panose="020B0604020202020204" pitchFamily="34" charset="0"/>
            </a:endParaRPr>
          </a:p>
          <a:p>
            <a:pPr>
              <a:spcBef>
                <a:spcPts val="0"/>
              </a:spcBef>
              <a:spcAft>
                <a:spcPts val="0"/>
              </a:spcAft>
              <a:buFont typeface="Arial" panose="020B0604020202020204" pitchFamily="34" charset="0"/>
              <a:buChar char="•"/>
            </a:pPr>
            <a:r>
              <a:rPr lang="nl-NL" sz="2600" dirty="0">
                <a:solidFill>
                  <a:schemeClr val="bg1">
                    <a:lumMod val="85000"/>
                  </a:schemeClr>
                </a:solidFill>
                <a:effectLst/>
                <a:latin typeface="Arial" panose="020B0604020202020204" pitchFamily="34" charset="0"/>
              </a:rPr>
              <a:t>interval spenen tot bronst (eerste inseminatie) - gemiddeld 5 tot 7 dagen</a:t>
            </a:r>
            <a:endParaRPr lang="nl-NL" sz="2600" dirty="0">
              <a:solidFill>
                <a:schemeClr val="bg1">
                  <a:lumMod val="85000"/>
                </a:schemeClr>
              </a:solidFill>
              <a:effectLst/>
            </a:endParaRPr>
          </a:p>
          <a:p>
            <a:pPr>
              <a:buFont typeface="Arial" panose="020B0604020202020204" pitchFamily="34" charset="0"/>
              <a:buChar char="•"/>
            </a:pPr>
            <a:r>
              <a:rPr lang="nl-NL" sz="2600" dirty="0">
                <a:solidFill>
                  <a:schemeClr val="bg1">
                    <a:lumMod val="85000"/>
                  </a:schemeClr>
                </a:solidFill>
                <a:effectLst/>
                <a:latin typeface="Arial" panose="020B0604020202020204" pitchFamily="34" charset="0"/>
              </a:rPr>
              <a:t>interval eerste inseminatie - laatste inseminatie</a:t>
            </a:r>
            <a:endParaRPr lang="nl-NL" sz="2600" dirty="0">
              <a:solidFill>
                <a:schemeClr val="bg1">
                  <a:lumMod val="85000"/>
                </a:schemeClr>
              </a:solidFill>
              <a:effectLst/>
            </a:endParaRPr>
          </a:p>
          <a:p>
            <a:pPr>
              <a:buFont typeface="Arial" panose="020B0604020202020204" pitchFamily="34" charset="0"/>
              <a:buChar char="•"/>
            </a:pPr>
            <a:r>
              <a:rPr lang="nl-NL" sz="2600" dirty="0">
                <a:solidFill>
                  <a:schemeClr val="bg1">
                    <a:lumMod val="85000"/>
                  </a:schemeClr>
                </a:solidFill>
                <a:effectLst/>
                <a:latin typeface="Arial" panose="020B0604020202020204" pitchFamily="34" charset="0"/>
              </a:rPr>
              <a:t>verliesdagen per afgevoerde zeug (laatste speendatum zeug tot afvoerdatum zeug) </a:t>
            </a:r>
            <a:endParaRPr lang="nl-NL" sz="2600" dirty="0">
              <a:solidFill>
                <a:schemeClr val="bg1">
                  <a:lumMod val="85000"/>
                </a:schemeClr>
              </a:solidFill>
              <a:effectLst/>
            </a:endParaRPr>
          </a:p>
          <a:p>
            <a:pPr>
              <a:spcBef>
                <a:spcPts val="0"/>
              </a:spcBef>
              <a:spcAft>
                <a:spcPts val="0"/>
              </a:spcAft>
              <a:buFont typeface="Arial" panose="020B0604020202020204" pitchFamily="34" charset="0"/>
              <a:buChar char="•"/>
            </a:pPr>
            <a:r>
              <a:rPr lang="nl-NL" sz="2600" dirty="0">
                <a:solidFill>
                  <a:schemeClr val="bg1">
                    <a:lumMod val="85000"/>
                  </a:schemeClr>
                </a:solidFill>
                <a:effectLst/>
                <a:latin typeface="Arial" panose="020B0604020202020204" pitchFamily="34" charset="0"/>
              </a:rPr>
              <a:t>percentage </a:t>
            </a:r>
            <a:r>
              <a:rPr lang="nl-NL" sz="2600" dirty="0" err="1">
                <a:solidFill>
                  <a:schemeClr val="bg1">
                    <a:lumMod val="85000"/>
                  </a:schemeClr>
                </a:solidFill>
                <a:effectLst/>
                <a:latin typeface="Arial" panose="020B0604020202020204" pitchFamily="34" charset="0"/>
              </a:rPr>
              <a:t>herinseminaties</a:t>
            </a:r>
            <a:endParaRPr lang="nl-NL" sz="2600" dirty="0">
              <a:solidFill>
                <a:schemeClr val="bg1">
                  <a:lumMod val="85000"/>
                </a:schemeClr>
              </a:solidFill>
              <a:effectLst/>
            </a:endParaRPr>
          </a:p>
          <a:p>
            <a:pPr>
              <a:buFont typeface="Arial" panose="020B0604020202020204" pitchFamily="34" charset="0"/>
              <a:buChar char="•"/>
            </a:pPr>
            <a:r>
              <a:rPr lang="nl-NL" sz="2600" dirty="0" err="1">
                <a:solidFill>
                  <a:schemeClr val="bg1">
                    <a:lumMod val="85000"/>
                  </a:schemeClr>
                </a:solidFill>
                <a:effectLst/>
                <a:latin typeface="Arial" panose="020B0604020202020204" pitchFamily="34" charset="0"/>
              </a:rPr>
              <a:t>afbigpercentage</a:t>
            </a:r>
            <a:r>
              <a:rPr lang="nl-NL" sz="2600" dirty="0">
                <a:solidFill>
                  <a:schemeClr val="bg1">
                    <a:lumMod val="85000"/>
                  </a:schemeClr>
                </a:solidFill>
                <a:effectLst/>
                <a:latin typeface="Arial" panose="020B0604020202020204" pitchFamily="34" charset="0"/>
              </a:rPr>
              <a:t> van eerste inseminatie</a:t>
            </a:r>
            <a:endParaRPr lang="nl-NL" sz="2600" dirty="0">
              <a:solidFill>
                <a:schemeClr val="bg1">
                  <a:lumMod val="85000"/>
                </a:schemeClr>
              </a:solidFill>
              <a:effectLst/>
            </a:endParaRPr>
          </a:p>
          <a:p>
            <a:pPr>
              <a:buFont typeface="Arial" panose="020B0604020202020204" pitchFamily="34" charset="0"/>
              <a:buChar char="•"/>
            </a:pPr>
            <a:r>
              <a:rPr lang="nl-NL" sz="2600" dirty="0">
                <a:solidFill>
                  <a:schemeClr val="bg1">
                    <a:lumMod val="85000"/>
                  </a:schemeClr>
                </a:solidFill>
                <a:effectLst/>
                <a:latin typeface="Arial" panose="020B0604020202020204" pitchFamily="34" charset="0"/>
              </a:rPr>
              <a:t>bedrijfscyclusindex (= 365 / (gemiddelde) cyclusduur); dit kengetal is vergelijkbaar met de bedrijfsworpindex met het grootste verschil dat verliesdagen van afgevoerde zeugen niet zijn meegenomen</a:t>
            </a:r>
            <a:endParaRPr lang="nl-NL" sz="2600" dirty="0">
              <a:solidFill>
                <a:schemeClr val="bg1">
                  <a:lumMod val="85000"/>
                </a:schemeClr>
              </a:solidFill>
              <a:effectLst/>
            </a:endParaRPr>
          </a:p>
          <a:p>
            <a:pPr marL="0" indent="0">
              <a:buNone/>
            </a:pPr>
            <a:endParaRPr lang="nl-NL" dirty="0"/>
          </a:p>
        </p:txBody>
      </p:sp>
    </p:spTree>
    <p:extLst>
      <p:ext uri="{BB962C8B-B14F-4D97-AF65-F5344CB8AC3E}">
        <p14:creationId xmlns:p14="http://schemas.microsoft.com/office/powerpoint/2010/main" val="16267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775EDED-0221-43C0-B6E2-232269641E71}"/>
              </a:ext>
            </a:extLst>
          </p:cNvPr>
          <p:cNvSpPr>
            <a:spLocks noGrp="1"/>
          </p:cNvSpPr>
          <p:nvPr>
            <p:ph type="title"/>
          </p:nvPr>
        </p:nvSpPr>
        <p:spPr/>
        <p:txBody>
          <a:bodyPr/>
          <a:lstStyle/>
          <a:p>
            <a:r>
              <a:rPr lang="nl-NL" sz="2000" b="1" dirty="0"/>
              <a:t>2. Wat betekent het grootbrengend vermogen van de zeug en hoe wordt deze berekend. </a:t>
            </a:r>
            <a:br>
              <a:rPr lang="nl-NL" sz="2000" b="1" dirty="0"/>
            </a:br>
            <a:endParaRPr lang="nl-NL" dirty="0"/>
          </a:p>
        </p:txBody>
      </p:sp>
      <p:sp>
        <p:nvSpPr>
          <p:cNvPr id="3" name="Tijdelijke aanduiding voor inhoud 2">
            <a:extLst>
              <a:ext uri="{FF2B5EF4-FFF2-40B4-BE49-F238E27FC236}">
                <a16:creationId xmlns:a16="http://schemas.microsoft.com/office/drawing/2014/main" id="{DB956492-1C32-4328-9EC6-85FBF98292D0}"/>
              </a:ext>
            </a:extLst>
          </p:cNvPr>
          <p:cNvSpPr>
            <a:spLocks noGrp="1"/>
          </p:cNvSpPr>
          <p:nvPr>
            <p:ph idx="1"/>
          </p:nvPr>
        </p:nvSpPr>
        <p:spPr/>
        <p:txBody>
          <a:bodyPr numCol="1">
            <a:normAutofit/>
          </a:bodyPr>
          <a:lstStyle/>
          <a:p>
            <a:pPr marL="0" indent="0">
              <a:buNone/>
            </a:pPr>
            <a:r>
              <a:rPr lang="nl-NL" sz="2400" dirty="0">
                <a:solidFill>
                  <a:schemeClr val="bg1">
                    <a:lumMod val="85000"/>
                  </a:schemeClr>
                </a:solidFill>
                <a:effectLst/>
                <a:latin typeface="Arial" panose="020B0604020202020204" pitchFamily="34" charset="0"/>
              </a:rPr>
              <a:t>Zeug in staat is al haar levend geboren biggen groot te brengen tot het spenen. Percentage uitval biggen tot spenen = (aantal levend geboren biggen - aantal gespeende biggen) / aantal levend geboren biggen</a:t>
            </a:r>
            <a:endParaRPr lang="nl-NL" sz="2400" dirty="0">
              <a:solidFill>
                <a:schemeClr val="bg1">
                  <a:lumMod val="85000"/>
                </a:schemeClr>
              </a:solidFill>
            </a:endParaRPr>
          </a:p>
        </p:txBody>
      </p:sp>
    </p:spTree>
    <p:extLst>
      <p:ext uri="{BB962C8B-B14F-4D97-AF65-F5344CB8AC3E}">
        <p14:creationId xmlns:p14="http://schemas.microsoft.com/office/powerpoint/2010/main" val="121782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3DEE265-5E0C-45C3-A3A1-40E83B52EC43}"/>
              </a:ext>
            </a:extLst>
          </p:cNvPr>
          <p:cNvSpPr>
            <a:spLocks noGrp="1"/>
          </p:cNvSpPr>
          <p:nvPr>
            <p:ph type="title"/>
          </p:nvPr>
        </p:nvSpPr>
        <p:spPr/>
        <p:txBody>
          <a:bodyPr/>
          <a:lstStyle/>
          <a:p>
            <a:r>
              <a:rPr lang="nl-NL" sz="2000" b="1" dirty="0"/>
              <a:t>3. Hoe kun je uitval bij biggen voorkomen?</a:t>
            </a:r>
            <a:br>
              <a:rPr lang="nl-NL" sz="2000" b="1" dirty="0"/>
            </a:br>
            <a:endParaRPr lang="nl-NL" dirty="0"/>
          </a:p>
        </p:txBody>
      </p:sp>
      <p:sp>
        <p:nvSpPr>
          <p:cNvPr id="3" name="Tijdelijke aanduiding voor inhoud 2">
            <a:extLst>
              <a:ext uri="{FF2B5EF4-FFF2-40B4-BE49-F238E27FC236}">
                <a16:creationId xmlns:a16="http://schemas.microsoft.com/office/drawing/2014/main" id="{4E3ACBA0-540D-4E95-8B12-8D392583EFAF}"/>
              </a:ext>
            </a:extLst>
          </p:cNvPr>
          <p:cNvSpPr>
            <a:spLocks noGrp="1"/>
          </p:cNvSpPr>
          <p:nvPr>
            <p:ph idx="1"/>
          </p:nvPr>
        </p:nvSpPr>
        <p:spPr/>
        <p:txBody>
          <a:bodyPr numCol="1">
            <a:normAutofit/>
          </a:bodyPr>
          <a:lstStyle/>
          <a:p>
            <a:pPr marL="0" indent="0">
              <a:buNone/>
            </a:pPr>
            <a:r>
              <a:rPr lang="nl-NL" sz="2400" dirty="0"/>
              <a:t>Pleegzeugen, </a:t>
            </a:r>
            <a:r>
              <a:rPr lang="nl-NL" sz="2400" dirty="0" err="1"/>
              <a:t>drenchen</a:t>
            </a:r>
            <a:r>
              <a:rPr lang="nl-NL" sz="2400" dirty="0"/>
              <a:t> of alternerend zogen. </a:t>
            </a:r>
          </a:p>
          <a:p>
            <a:endParaRPr lang="nl-NL" sz="2400" dirty="0"/>
          </a:p>
          <a:p>
            <a:pPr marL="0" indent="0">
              <a:buNone/>
            </a:pPr>
            <a:r>
              <a:rPr lang="nl-NL" sz="2400" b="1" dirty="0">
                <a:solidFill>
                  <a:srgbClr val="6CD909"/>
                </a:solidFill>
              </a:rPr>
              <a:t>4. Wanneer heb je de meeste kans op uitval? </a:t>
            </a:r>
          </a:p>
          <a:p>
            <a:pPr marL="0" indent="0">
              <a:buNone/>
            </a:pPr>
            <a:r>
              <a:rPr lang="nl-NL" sz="2400" dirty="0"/>
              <a:t>Grote tomen, pleegzeug die niet voorzichtig is. </a:t>
            </a:r>
          </a:p>
        </p:txBody>
      </p:sp>
    </p:spTree>
    <p:extLst>
      <p:ext uri="{BB962C8B-B14F-4D97-AF65-F5344CB8AC3E}">
        <p14:creationId xmlns:p14="http://schemas.microsoft.com/office/powerpoint/2010/main" val="242448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781FA7A-9D57-4BAE-9D9A-D1737BB8F23F}"/>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E3EE1892-F9DE-40DC-A844-63E43A6B219C}"/>
              </a:ext>
            </a:extLst>
          </p:cNvPr>
          <p:cNvSpPr>
            <a:spLocks noGrp="1"/>
          </p:cNvSpPr>
          <p:nvPr>
            <p:ph idx="1"/>
          </p:nvPr>
        </p:nvSpPr>
        <p:spPr/>
        <p:txBody>
          <a:bodyPr numCol="1">
            <a:normAutofit fontScale="92500" lnSpcReduction="20000"/>
          </a:bodyPr>
          <a:lstStyle/>
          <a:p>
            <a:pPr marL="0" indent="0">
              <a:buNone/>
            </a:pPr>
            <a:r>
              <a:rPr lang="nl-NL" sz="2400" b="1" dirty="0">
                <a:solidFill>
                  <a:srgbClr val="6CD909"/>
                </a:solidFill>
              </a:rPr>
              <a:t>5. Hoe wordt het uitvalspercentage biggen na spenen berekend? </a:t>
            </a:r>
          </a:p>
          <a:p>
            <a:pPr marL="0" indent="0">
              <a:buNone/>
            </a:pPr>
            <a:r>
              <a:rPr lang="nl-NL" sz="2400" dirty="0">
                <a:solidFill>
                  <a:schemeClr val="bg1">
                    <a:lumMod val="75000"/>
                  </a:schemeClr>
                </a:solidFill>
                <a:effectLst/>
                <a:latin typeface="Arial" panose="020B0604020202020204" pitchFamily="34" charset="0"/>
              </a:rPr>
              <a:t>Percentage uitval biggen na spenen = aantal gestorven gespeende biggen / totaal aantal gespeende biggen.</a:t>
            </a:r>
          </a:p>
          <a:p>
            <a:pPr marL="0" indent="0">
              <a:buNone/>
            </a:pPr>
            <a:endParaRPr lang="nl-NL" sz="2400" dirty="0"/>
          </a:p>
          <a:p>
            <a:pPr marL="0" indent="0">
              <a:buNone/>
            </a:pPr>
            <a:r>
              <a:rPr lang="nl-NL" sz="2400" b="1" dirty="0">
                <a:solidFill>
                  <a:srgbClr val="6CD909"/>
                </a:solidFill>
              </a:rPr>
              <a:t>6. Waardoor komt uitval na spenen? </a:t>
            </a:r>
          </a:p>
          <a:p>
            <a:pPr marL="0" indent="0">
              <a:buNone/>
            </a:pPr>
            <a:r>
              <a:rPr lang="nl-NL" sz="2400" dirty="0"/>
              <a:t>Voer/huisvesting/omgeving verandering</a:t>
            </a:r>
            <a:r>
              <a:rPr lang="nl-NL" sz="2400" dirty="0">
                <a:sym typeface="Wingdings" panose="05000000000000000000" pitchFamily="2" charset="2"/>
              </a:rPr>
              <a:t> eten niet goed, slechte weerstand en ziekte </a:t>
            </a:r>
          </a:p>
          <a:p>
            <a:pPr marL="0" indent="0">
              <a:buNone/>
            </a:pPr>
            <a:endParaRPr lang="nl-NL" sz="2400" dirty="0">
              <a:sym typeface="Wingdings" panose="05000000000000000000" pitchFamily="2" charset="2"/>
            </a:endParaRPr>
          </a:p>
          <a:p>
            <a:pPr marL="0" indent="0">
              <a:buNone/>
            </a:pPr>
            <a:r>
              <a:rPr lang="nl-NL" sz="2400" b="1" dirty="0">
                <a:solidFill>
                  <a:srgbClr val="6CD909"/>
                </a:solidFill>
                <a:sym typeface="Wingdings" panose="05000000000000000000" pitchFamily="2" charset="2"/>
              </a:rPr>
              <a:t>7. Hoe ziet de zeugenstapel er bij jouw uit? Wat vind je belangrijk en wanneer ga je vervangen</a:t>
            </a:r>
            <a:endParaRPr lang="nl-NL" sz="2400" b="1" dirty="0">
              <a:solidFill>
                <a:srgbClr val="6CD909"/>
              </a:solidFill>
            </a:endParaRPr>
          </a:p>
        </p:txBody>
      </p:sp>
    </p:spTree>
    <p:extLst>
      <p:ext uri="{BB962C8B-B14F-4D97-AF65-F5344CB8AC3E}">
        <p14:creationId xmlns:p14="http://schemas.microsoft.com/office/powerpoint/2010/main" val="20830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379F6A-3851-4CD8-AE4E-BDA3E5A11FA2}"/>
              </a:ext>
            </a:extLst>
          </p:cNvPr>
          <p:cNvSpPr>
            <a:spLocks noGrp="1"/>
          </p:cNvSpPr>
          <p:nvPr>
            <p:ph type="title"/>
          </p:nvPr>
        </p:nvSpPr>
        <p:spPr/>
        <p:txBody>
          <a:bodyPr/>
          <a:lstStyle/>
          <a:p>
            <a:r>
              <a:rPr lang="nl-NL" dirty="0"/>
              <a:t>Waarop letten bij vergelijken? </a:t>
            </a:r>
            <a:br>
              <a:rPr lang="nl-NL" dirty="0"/>
            </a:br>
            <a:endParaRPr lang="nl-NL" dirty="0"/>
          </a:p>
        </p:txBody>
      </p:sp>
      <p:sp>
        <p:nvSpPr>
          <p:cNvPr id="3" name="Tijdelijke aanduiding voor inhoud 2">
            <a:extLst>
              <a:ext uri="{FF2B5EF4-FFF2-40B4-BE49-F238E27FC236}">
                <a16:creationId xmlns:a16="http://schemas.microsoft.com/office/drawing/2014/main" id="{957D2808-BE1B-42AA-A62F-963E57FF3194}"/>
              </a:ext>
            </a:extLst>
          </p:cNvPr>
          <p:cNvSpPr>
            <a:spLocks noGrp="1"/>
          </p:cNvSpPr>
          <p:nvPr>
            <p:ph idx="1"/>
          </p:nvPr>
        </p:nvSpPr>
        <p:spPr/>
        <p:txBody>
          <a:bodyPr/>
          <a:lstStyle/>
          <a:p>
            <a:pPr marL="0" indent="0">
              <a:buNone/>
            </a:pPr>
            <a:endParaRPr lang="nl-NL" dirty="0"/>
          </a:p>
          <a:p>
            <a:pPr>
              <a:buFontTx/>
              <a:buChar char="-"/>
            </a:pPr>
            <a:r>
              <a:rPr lang="nl-NL" sz="2000" dirty="0"/>
              <a:t>Bedrijfsgrootte </a:t>
            </a:r>
          </a:p>
          <a:p>
            <a:pPr>
              <a:buFontTx/>
              <a:buChar char="-"/>
            </a:pPr>
            <a:r>
              <a:rPr lang="nl-NL" sz="2000" dirty="0"/>
              <a:t>Aanwezige genetica </a:t>
            </a:r>
          </a:p>
          <a:p>
            <a:pPr>
              <a:buFontTx/>
              <a:buChar char="-"/>
            </a:pPr>
            <a:r>
              <a:rPr lang="nl-NL" sz="2000" dirty="0"/>
              <a:t>Wekensysteem </a:t>
            </a:r>
          </a:p>
          <a:p>
            <a:pPr>
              <a:buFontTx/>
              <a:buChar char="-"/>
            </a:pPr>
            <a:r>
              <a:rPr lang="nl-NL" sz="2000" dirty="0"/>
              <a:t>Diergezondheid </a:t>
            </a:r>
          </a:p>
          <a:p>
            <a:pPr>
              <a:buFontTx/>
              <a:buChar char="-"/>
            </a:pPr>
            <a:r>
              <a:rPr lang="nl-NL" sz="2000" dirty="0"/>
              <a:t>Voeding </a:t>
            </a:r>
          </a:p>
        </p:txBody>
      </p:sp>
    </p:spTree>
    <p:extLst>
      <p:ext uri="{BB962C8B-B14F-4D97-AF65-F5344CB8AC3E}">
        <p14:creationId xmlns:p14="http://schemas.microsoft.com/office/powerpoint/2010/main" val="256204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825E7-B251-4983-BE0D-84BD92BD2A43}"/>
              </a:ext>
            </a:extLst>
          </p:cNvPr>
          <p:cNvSpPr>
            <a:spLocks noGrp="1"/>
          </p:cNvSpPr>
          <p:nvPr>
            <p:ph type="title"/>
          </p:nvPr>
        </p:nvSpPr>
        <p:spPr/>
        <p:txBody>
          <a:bodyPr/>
          <a:lstStyle/>
          <a:p>
            <a:r>
              <a:rPr lang="nl-NL" dirty="0"/>
              <a:t>Vervangingspercentage </a:t>
            </a:r>
          </a:p>
        </p:txBody>
      </p:sp>
      <p:sp>
        <p:nvSpPr>
          <p:cNvPr id="3" name="Tijdelijke aanduiding voor inhoud 2">
            <a:extLst>
              <a:ext uri="{FF2B5EF4-FFF2-40B4-BE49-F238E27FC236}">
                <a16:creationId xmlns:a16="http://schemas.microsoft.com/office/drawing/2014/main" id="{72C053FB-3E8A-404D-B14A-360A77120D90}"/>
              </a:ext>
            </a:extLst>
          </p:cNvPr>
          <p:cNvSpPr>
            <a:spLocks noGrp="1"/>
          </p:cNvSpPr>
          <p:nvPr>
            <p:ph idx="1"/>
          </p:nvPr>
        </p:nvSpPr>
        <p:spPr/>
        <p:txBody>
          <a:bodyPr numCol="1"/>
          <a:lstStyle/>
          <a:p>
            <a:pPr>
              <a:buFont typeface="Arial" panose="020B0604020202020204" pitchFamily="34" charset="0"/>
              <a:buChar char="•"/>
            </a:pPr>
            <a:r>
              <a:rPr lang="nl-NL" sz="2000" dirty="0"/>
              <a:t>40/45% vv</a:t>
            </a:r>
          </a:p>
          <a:p>
            <a:pPr>
              <a:buFont typeface="Arial" panose="020B0604020202020204" pitchFamily="34" charset="0"/>
              <a:buChar char="•"/>
            </a:pPr>
            <a:r>
              <a:rPr lang="nl-NL" sz="2000" dirty="0"/>
              <a:t>Uitval </a:t>
            </a:r>
            <a:r>
              <a:rPr lang="nl-NL" sz="2000" dirty="0" err="1"/>
              <a:t>gelten</a:t>
            </a:r>
            <a:r>
              <a:rPr lang="nl-NL" sz="2000" dirty="0"/>
              <a:t> voordat ze werpen </a:t>
            </a:r>
          </a:p>
          <a:p>
            <a:pPr>
              <a:buFont typeface="Arial" panose="020B0604020202020204" pitchFamily="34" charset="0"/>
              <a:buChar char="•"/>
            </a:pPr>
            <a:r>
              <a:rPr lang="nl-NL" sz="2000" dirty="0"/>
              <a:t>Lage vruchtbaarheid, te lage productie en pootproblemen </a:t>
            </a:r>
          </a:p>
          <a:p>
            <a:endParaRPr lang="nl-NL" dirty="0"/>
          </a:p>
          <a:p>
            <a:pPr marL="0" indent="0">
              <a:buNone/>
            </a:pPr>
            <a:endParaRPr lang="nl-NL" dirty="0"/>
          </a:p>
        </p:txBody>
      </p:sp>
    </p:spTree>
    <p:extLst>
      <p:ext uri="{BB962C8B-B14F-4D97-AF65-F5344CB8AC3E}">
        <p14:creationId xmlns:p14="http://schemas.microsoft.com/office/powerpoint/2010/main" val="347328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A2236-EAAE-4A59-8FBA-7A84DAC2624F}"/>
              </a:ext>
            </a:extLst>
          </p:cNvPr>
          <p:cNvSpPr>
            <a:spLocks noGrp="1"/>
          </p:cNvSpPr>
          <p:nvPr>
            <p:ph type="title"/>
          </p:nvPr>
        </p:nvSpPr>
        <p:spPr/>
        <p:txBody>
          <a:bodyPr/>
          <a:lstStyle/>
          <a:p>
            <a:r>
              <a:rPr lang="nl-NL" dirty="0"/>
              <a:t>Worpindex </a:t>
            </a:r>
          </a:p>
        </p:txBody>
      </p:sp>
      <p:sp>
        <p:nvSpPr>
          <p:cNvPr id="3" name="Tijdelijke aanduiding voor inhoud 2">
            <a:extLst>
              <a:ext uri="{FF2B5EF4-FFF2-40B4-BE49-F238E27FC236}">
                <a16:creationId xmlns:a16="http://schemas.microsoft.com/office/drawing/2014/main" id="{C16A7495-44AC-4748-86CB-F2345B1CABB5}"/>
              </a:ext>
            </a:extLst>
          </p:cNvPr>
          <p:cNvSpPr>
            <a:spLocks noGrp="1"/>
          </p:cNvSpPr>
          <p:nvPr>
            <p:ph idx="1"/>
          </p:nvPr>
        </p:nvSpPr>
        <p:spPr/>
        <p:txBody>
          <a:bodyPr numCol="1"/>
          <a:lstStyle/>
          <a:p>
            <a:pPr>
              <a:buFont typeface="Arial" panose="020B0604020202020204" pitchFamily="34" charset="0"/>
              <a:buChar char="•"/>
            </a:pPr>
            <a:r>
              <a:rPr lang="nl-NL" sz="2400" dirty="0"/>
              <a:t>Beinvloed door lengte zoogperiode </a:t>
            </a:r>
          </a:p>
          <a:p>
            <a:pPr>
              <a:buFont typeface="Arial" panose="020B0604020202020204" pitchFamily="34" charset="0"/>
              <a:buChar char="•"/>
            </a:pPr>
            <a:r>
              <a:rPr lang="nl-NL" sz="2400" dirty="0"/>
              <a:t>Daalt als de lengte zoogperiode stijgt</a:t>
            </a:r>
          </a:p>
        </p:txBody>
      </p:sp>
    </p:spTree>
    <p:extLst>
      <p:ext uri="{BB962C8B-B14F-4D97-AF65-F5344CB8AC3E}">
        <p14:creationId xmlns:p14="http://schemas.microsoft.com/office/powerpoint/2010/main" val="9160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FE19D-1B87-4854-A52B-06E70148FA05}"/>
              </a:ext>
            </a:extLst>
          </p:cNvPr>
          <p:cNvSpPr>
            <a:spLocks noGrp="1"/>
          </p:cNvSpPr>
          <p:nvPr>
            <p:ph type="title"/>
          </p:nvPr>
        </p:nvSpPr>
        <p:spPr/>
        <p:txBody>
          <a:bodyPr/>
          <a:lstStyle/>
          <a:p>
            <a:r>
              <a:rPr lang="nl-NL" dirty="0"/>
              <a:t>Inhoud lessen </a:t>
            </a:r>
          </a:p>
        </p:txBody>
      </p:sp>
      <p:sp>
        <p:nvSpPr>
          <p:cNvPr id="3" name="Tijdelijke aanduiding voor inhoud 2">
            <a:extLst>
              <a:ext uri="{FF2B5EF4-FFF2-40B4-BE49-F238E27FC236}">
                <a16:creationId xmlns:a16="http://schemas.microsoft.com/office/drawing/2014/main" id="{32D0AD2B-D5F7-4C8A-8F8F-5E264AA23E14}"/>
              </a:ext>
            </a:extLst>
          </p:cNvPr>
          <p:cNvSpPr>
            <a:spLocks noGrp="1"/>
          </p:cNvSpPr>
          <p:nvPr>
            <p:ph idx="1"/>
          </p:nvPr>
        </p:nvSpPr>
        <p:spPr/>
        <p:txBody>
          <a:bodyPr>
            <a:normAutofit/>
          </a:bodyPr>
          <a:lstStyle/>
          <a:p>
            <a:r>
              <a:rPr lang="nl-NL" sz="2400" dirty="0"/>
              <a:t>De varkensketen </a:t>
            </a:r>
          </a:p>
          <a:p>
            <a:r>
              <a:rPr lang="nl-NL" sz="2400" dirty="0"/>
              <a:t>Slachtproces </a:t>
            </a:r>
          </a:p>
          <a:p>
            <a:r>
              <a:rPr lang="nl-NL" sz="2400" dirty="0"/>
              <a:t>Slachtkwaliteit </a:t>
            </a:r>
          </a:p>
          <a:p>
            <a:r>
              <a:rPr lang="nl-NL" sz="2400" dirty="0"/>
              <a:t>Wegen en classificeren van varkens </a:t>
            </a:r>
          </a:p>
          <a:p>
            <a:r>
              <a:rPr lang="nl-NL" sz="2400" dirty="0"/>
              <a:t>Uitbetaling vleesvarkens </a:t>
            </a:r>
          </a:p>
          <a:p>
            <a:r>
              <a:rPr lang="nl-NL" sz="2400" dirty="0"/>
              <a:t>Saldoberekening zeugen </a:t>
            </a:r>
          </a:p>
          <a:p>
            <a:r>
              <a:rPr lang="nl-NL" sz="2400" dirty="0"/>
              <a:t>Saldoberekening vleesvarkens </a:t>
            </a:r>
          </a:p>
          <a:p>
            <a:r>
              <a:rPr lang="nl-NL" sz="2400" dirty="0"/>
              <a:t>NVWA </a:t>
            </a:r>
          </a:p>
        </p:txBody>
      </p:sp>
    </p:spTree>
    <p:extLst>
      <p:ext uri="{BB962C8B-B14F-4D97-AF65-F5344CB8AC3E}">
        <p14:creationId xmlns:p14="http://schemas.microsoft.com/office/powerpoint/2010/main" val="59164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266348-7D57-4C02-A908-3BEAE33A578F}"/>
              </a:ext>
            </a:extLst>
          </p:cNvPr>
          <p:cNvSpPr>
            <a:spLocks noGrp="1"/>
          </p:cNvSpPr>
          <p:nvPr>
            <p:ph type="title"/>
          </p:nvPr>
        </p:nvSpPr>
        <p:spPr/>
        <p:txBody>
          <a:bodyPr/>
          <a:lstStyle/>
          <a:p>
            <a:r>
              <a:rPr lang="nl-NL" dirty="0"/>
              <a:t>Interval spenen-eerste inseminatie </a:t>
            </a:r>
          </a:p>
        </p:txBody>
      </p:sp>
      <p:sp>
        <p:nvSpPr>
          <p:cNvPr id="3" name="Tijdelijke aanduiding voor inhoud 2">
            <a:extLst>
              <a:ext uri="{FF2B5EF4-FFF2-40B4-BE49-F238E27FC236}">
                <a16:creationId xmlns:a16="http://schemas.microsoft.com/office/drawing/2014/main" id="{B9FF1BFB-32B1-4CDC-8533-07B44AC1CAA4}"/>
              </a:ext>
            </a:extLst>
          </p:cNvPr>
          <p:cNvSpPr>
            <a:spLocks noGrp="1"/>
          </p:cNvSpPr>
          <p:nvPr>
            <p:ph idx="1"/>
          </p:nvPr>
        </p:nvSpPr>
        <p:spPr/>
        <p:txBody>
          <a:bodyPr numCol="1"/>
          <a:lstStyle/>
          <a:p>
            <a:pPr>
              <a:buFont typeface="Arial" panose="020B0604020202020204" pitchFamily="34" charset="0"/>
              <a:buChar char="•"/>
            </a:pPr>
            <a:r>
              <a:rPr lang="nl-NL" sz="2400" dirty="0"/>
              <a:t>Beoordeling vruchtbaarheid </a:t>
            </a:r>
          </a:p>
          <a:p>
            <a:pPr>
              <a:buFont typeface="Arial" panose="020B0604020202020204" pitchFamily="34" charset="0"/>
              <a:buChar char="•"/>
            </a:pPr>
            <a:r>
              <a:rPr lang="nl-NL" sz="2400" dirty="0"/>
              <a:t>Interval spenen en bronst </a:t>
            </a:r>
            <a:r>
              <a:rPr lang="nl-NL" sz="2400" dirty="0">
                <a:sym typeface="Wingdings" panose="05000000000000000000" pitchFamily="2" charset="2"/>
              </a:rPr>
              <a:t> niet meer dan 10 dagen </a:t>
            </a:r>
          </a:p>
          <a:p>
            <a:pPr>
              <a:buFont typeface="Arial" panose="020B0604020202020204" pitchFamily="34" charset="0"/>
              <a:buChar char="•"/>
            </a:pPr>
            <a:r>
              <a:rPr lang="nl-NL" sz="2400" dirty="0">
                <a:sym typeface="Wingdings" panose="05000000000000000000" pitchFamily="2" charset="2"/>
              </a:rPr>
              <a:t>% zeugen die verwerpen </a:t>
            </a:r>
          </a:p>
          <a:p>
            <a:pPr>
              <a:buFont typeface="Arial" panose="020B0604020202020204" pitchFamily="34" charset="0"/>
              <a:buChar char="•"/>
            </a:pPr>
            <a:r>
              <a:rPr lang="nl-NL" sz="2400" dirty="0">
                <a:sym typeface="Wingdings" panose="05000000000000000000" pitchFamily="2" charset="2"/>
              </a:rPr>
              <a:t>Verliesdagen per afgevoerde zeug </a:t>
            </a:r>
            <a:endParaRPr lang="nl-NL" sz="2400" dirty="0"/>
          </a:p>
        </p:txBody>
      </p:sp>
    </p:spTree>
    <p:extLst>
      <p:ext uri="{BB962C8B-B14F-4D97-AF65-F5344CB8AC3E}">
        <p14:creationId xmlns:p14="http://schemas.microsoft.com/office/powerpoint/2010/main" val="64214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DF9F5-B879-4F7E-8EC3-C50CE6AD75B4}"/>
              </a:ext>
            </a:extLst>
          </p:cNvPr>
          <p:cNvSpPr>
            <a:spLocks noGrp="1"/>
          </p:cNvSpPr>
          <p:nvPr>
            <p:ph type="title"/>
          </p:nvPr>
        </p:nvSpPr>
        <p:spPr/>
        <p:txBody>
          <a:bodyPr/>
          <a:lstStyle/>
          <a:p>
            <a:r>
              <a:rPr lang="nl-NL" dirty="0"/>
              <a:t>Kengetallen biggen  </a:t>
            </a:r>
          </a:p>
        </p:txBody>
      </p:sp>
      <p:sp>
        <p:nvSpPr>
          <p:cNvPr id="3" name="Tijdelijke aanduiding voor inhoud 2">
            <a:extLst>
              <a:ext uri="{FF2B5EF4-FFF2-40B4-BE49-F238E27FC236}">
                <a16:creationId xmlns:a16="http://schemas.microsoft.com/office/drawing/2014/main" id="{58E1B5C5-DC67-4910-90E2-688BBA450DC6}"/>
              </a:ext>
            </a:extLst>
          </p:cNvPr>
          <p:cNvSpPr>
            <a:spLocks noGrp="1"/>
          </p:cNvSpPr>
          <p:nvPr>
            <p:ph idx="1"/>
          </p:nvPr>
        </p:nvSpPr>
        <p:spPr/>
        <p:txBody>
          <a:bodyPr numCol="1"/>
          <a:lstStyle/>
          <a:p>
            <a:pPr>
              <a:buFont typeface="Arial" panose="020B0604020202020204" pitchFamily="34" charset="0"/>
              <a:buChar char="•"/>
            </a:pPr>
            <a:r>
              <a:rPr lang="nl-NL" sz="2000" dirty="0"/>
              <a:t>Productiegetal per zeug per jaar </a:t>
            </a:r>
          </a:p>
          <a:p>
            <a:pPr>
              <a:buFont typeface="Arial" panose="020B0604020202020204" pitchFamily="34" charset="0"/>
              <a:buChar char="•"/>
            </a:pPr>
            <a:r>
              <a:rPr lang="nl-NL" sz="2000" dirty="0"/>
              <a:t>Doodgeboren biggen </a:t>
            </a:r>
          </a:p>
          <a:p>
            <a:pPr>
              <a:buFont typeface="Arial" panose="020B0604020202020204" pitchFamily="34" charset="0"/>
              <a:buChar char="•"/>
            </a:pPr>
            <a:r>
              <a:rPr lang="nl-NL" sz="2000" dirty="0"/>
              <a:t>Geboortegewicht </a:t>
            </a:r>
          </a:p>
          <a:p>
            <a:pPr>
              <a:buFont typeface="Arial" panose="020B0604020202020204" pitchFamily="34" charset="0"/>
              <a:buChar char="•"/>
            </a:pPr>
            <a:r>
              <a:rPr lang="nl-NL" sz="2000" dirty="0"/>
              <a:t>Speengewicht </a:t>
            </a:r>
          </a:p>
          <a:p>
            <a:pPr>
              <a:buFont typeface="Arial" panose="020B0604020202020204" pitchFamily="34" charset="0"/>
              <a:buChar char="•"/>
            </a:pPr>
            <a:r>
              <a:rPr lang="nl-NL" sz="2000" dirty="0"/>
              <a:t>Dagelijkse groei </a:t>
            </a:r>
          </a:p>
        </p:txBody>
      </p:sp>
    </p:spTree>
    <p:extLst>
      <p:ext uri="{BB962C8B-B14F-4D97-AF65-F5344CB8AC3E}">
        <p14:creationId xmlns:p14="http://schemas.microsoft.com/office/powerpoint/2010/main" val="3303080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D4652-F802-4339-8526-1F11F3C6E4CE}"/>
              </a:ext>
            </a:extLst>
          </p:cNvPr>
          <p:cNvSpPr>
            <a:spLocks noGrp="1"/>
          </p:cNvSpPr>
          <p:nvPr>
            <p:ph type="title"/>
          </p:nvPr>
        </p:nvSpPr>
        <p:spPr/>
        <p:txBody>
          <a:bodyPr/>
          <a:lstStyle/>
          <a:p>
            <a:r>
              <a:rPr lang="nl-NL" dirty="0"/>
              <a:t>Voorbeeld: Geboortegewicht </a:t>
            </a:r>
          </a:p>
        </p:txBody>
      </p:sp>
      <p:sp>
        <p:nvSpPr>
          <p:cNvPr id="3" name="Tijdelijke aanduiding voor inhoud 2">
            <a:extLst>
              <a:ext uri="{FF2B5EF4-FFF2-40B4-BE49-F238E27FC236}">
                <a16:creationId xmlns:a16="http://schemas.microsoft.com/office/drawing/2014/main" id="{1E91F952-E410-4F0A-B108-016E51B2900C}"/>
              </a:ext>
            </a:extLst>
          </p:cNvPr>
          <p:cNvSpPr>
            <a:spLocks noGrp="1"/>
          </p:cNvSpPr>
          <p:nvPr>
            <p:ph idx="1"/>
          </p:nvPr>
        </p:nvSpPr>
        <p:spPr/>
        <p:txBody>
          <a:bodyPr numCol="1"/>
          <a:lstStyle/>
          <a:p>
            <a:pPr marL="0" indent="0">
              <a:buNone/>
            </a:pPr>
            <a:r>
              <a:rPr lang="nl-NL" sz="2400" dirty="0"/>
              <a:t>Hoog geboortegewicht </a:t>
            </a:r>
            <a:endParaRPr lang="nl-NL" sz="2400" dirty="0">
              <a:sym typeface="Wingdings" panose="05000000000000000000" pitchFamily="2" charset="2"/>
            </a:endParaRPr>
          </a:p>
          <a:p>
            <a:pPr lvl="1"/>
            <a:r>
              <a:rPr lang="nl-NL" sz="2000" dirty="0">
                <a:sym typeface="Wingdings" panose="05000000000000000000" pitchFamily="2" charset="2"/>
              </a:rPr>
              <a:t>Hogere groei per dag </a:t>
            </a:r>
          </a:p>
          <a:p>
            <a:pPr lvl="1"/>
            <a:r>
              <a:rPr lang="nl-NL" sz="2000" dirty="0">
                <a:sym typeface="Wingdings" panose="05000000000000000000" pitchFamily="2" charset="2"/>
              </a:rPr>
              <a:t>Zwaarder bij spenen en opleg vleesvarkensstal</a:t>
            </a:r>
          </a:p>
          <a:p>
            <a:pPr marL="457200" lvl="1" indent="0">
              <a:buNone/>
            </a:pPr>
            <a:endParaRPr lang="nl-NL" sz="2000" dirty="0">
              <a:sym typeface="Wingdings" panose="05000000000000000000" pitchFamily="2" charset="2"/>
            </a:endParaRPr>
          </a:p>
          <a:p>
            <a:pPr marL="457200" lvl="1" indent="0">
              <a:buNone/>
            </a:pPr>
            <a:r>
              <a:rPr lang="nl-NL" sz="2000" dirty="0">
                <a:sym typeface="Wingdings" panose="05000000000000000000" pitchFamily="2" charset="2"/>
              </a:rPr>
              <a:t> Soms 5 dagen al leveren </a:t>
            </a:r>
          </a:p>
        </p:txBody>
      </p:sp>
    </p:spTree>
    <p:extLst>
      <p:ext uri="{BB962C8B-B14F-4D97-AF65-F5344CB8AC3E}">
        <p14:creationId xmlns:p14="http://schemas.microsoft.com/office/powerpoint/2010/main" val="239237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09676" y="321289"/>
            <a:ext cx="7773987" cy="1143000"/>
          </a:xfrm>
        </p:spPr>
        <p:txBody>
          <a:bodyPr/>
          <a:lstStyle/>
          <a:p>
            <a:r>
              <a:rPr lang="nl-NL" altLang="nl-NL" dirty="0"/>
              <a:t>Bedrijfsanalyse in de varkenshouderij</a:t>
            </a:r>
          </a:p>
        </p:txBody>
      </p:sp>
      <p:sp>
        <p:nvSpPr>
          <p:cNvPr id="10243" name="Text Box 4"/>
          <p:cNvSpPr txBox="1">
            <a:spLocks noChangeArrowheads="1"/>
          </p:cNvSpPr>
          <p:nvPr/>
        </p:nvSpPr>
        <p:spPr bwMode="auto">
          <a:xfrm>
            <a:off x="1873250" y="1844675"/>
            <a:ext cx="5337175" cy="3762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800" b="1">
                <a:latin typeface="Arial" panose="020B0604020202020204" pitchFamily="34" charset="0"/>
              </a:rPr>
              <a:t>Aantal grootgebrachte biggen per zeug per jaar</a:t>
            </a:r>
          </a:p>
        </p:txBody>
      </p:sp>
      <p:sp>
        <p:nvSpPr>
          <p:cNvPr id="10244" name="Text Box 5"/>
          <p:cNvSpPr txBox="1">
            <a:spLocks noChangeArrowheads="1"/>
          </p:cNvSpPr>
          <p:nvPr/>
        </p:nvSpPr>
        <p:spPr bwMode="auto">
          <a:xfrm>
            <a:off x="323850" y="2565400"/>
            <a:ext cx="1458913" cy="64928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dirty="0">
                <a:latin typeface="Arial" panose="020B0604020202020204" pitchFamily="34" charset="0"/>
              </a:rPr>
              <a:t>Aantal gespeende </a:t>
            </a:r>
          </a:p>
          <a:p>
            <a:pPr eaLnBrk="1" hangingPunct="1">
              <a:spcBef>
                <a:spcPct val="0"/>
              </a:spcBef>
              <a:buFontTx/>
              <a:buNone/>
            </a:pPr>
            <a:r>
              <a:rPr lang="nl-NL" altLang="nl-NL" sz="1200" dirty="0">
                <a:latin typeface="Arial" panose="020B0604020202020204" pitchFamily="34" charset="0"/>
              </a:rPr>
              <a:t>biggen per zeug </a:t>
            </a:r>
          </a:p>
          <a:p>
            <a:pPr eaLnBrk="1" hangingPunct="1">
              <a:spcBef>
                <a:spcPct val="0"/>
              </a:spcBef>
              <a:buFontTx/>
              <a:buNone/>
            </a:pPr>
            <a:r>
              <a:rPr lang="nl-NL" altLang="nl-NL" sz="1200" dirty="0">
                <a:latin typeface="Arial" panose="020B0604020202020204" pitchFamily="34" charset="0"/>
              </a:rPr>
              <a:t>per jaar</a:t>
            </a:r>
          </a:p>
        </p:txBody>
      </p:sp>
      <p:sp>
        <p:nvSpPr>
          <p:cNvPr id="10245" name="Text Box 7"/>
          <p:cNvSpPr txBox="1">
            <a:spLocks noChangeArrowheads="1"/>
          </p:cNvSpPr>
          <p:nvPr/>
        </p:nvSpPr>
        <p:spPr bwMode="auto">
          <a:xfrm>
            <a:off x="539750" y="3716338"/>
            <a:ext cx="1458913" cy="4667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Aantal gespeende </a:t>
            </a:r>
          </a:p>
          <a:p>
            <a:pPr eaLnBrk="1" hangingPunct="1">
              <a:spcBef>
                <a:spcPct val="0"/>
              </a:spcBef>
              <a:buFontTx/>
              <a:buNone/>
            </a:pPr>
            <a:r>
              <a:rPr lang="nl-NL" altLang="nl-NL" sz="1200">
                <a:latin typeface="Arial" panose="020B0604020202020204" pitchFamily="34" charset="0"/>
              </a:rPr>
              <a:t>biggen per worp</a:t>
            </a:r>
          </a:p>
        </p:txBody>
      </p:sp>
      <p:sp>
        <p:nvSpPr>
          <p:cNvPr id="10246" name="Text Box 9"/>
          <p:cNvSpPr txBox="1">
            <a:spLocks noChangeArrowheads="1"/>
          </p:cNvSpPr>
          <p:nvPr/>
        </p:nvSpPr>
        <p:spPr bwMode="auto">
          <a:xfrm>
            <a:off x="6659563" y="2565400"/>
            <a:ext cx="1439862" cy="64928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Percentage </a:t>
            </a:r>
          </a:p>
          <a:p>
            <a:pPr eaLnBrk="1" hangingPunct="1">
              <a:spcBef>
                <a:spcPct val="0"/>
              </a:spcBef>
              <a:buFontTx/>
              <a:buNone/>
            </a:pPr>
            <a:r>
              <a:rPr lang="nl-NL" altLang="nl-NL" sz="1200">
                <a:latin typeface="Arial" panose="020B0604020202020204" pitchFamily="34" charset="0"/>
              </a:rPr>
              <a:t>uitval biggen </a:t>
            </a:r>
          </a:p>
          <a:p>
            <a:pPr eaLnBrk="1" hangingPunct="1">
              <a:spcBef>
                <a:spcPct val="0"/>
              </a:spcBef>
              <a:buFontTx/>
              <a:buNone/>
            </a:pPr>
            <a:r>
              <a:rPr lang="nl-NL" altLang="nl-NL" sz="1200">
                <a:latin typeface="Arial" panose="020B0604020202020204" pitchFamily="34" charset="0"/>
              </a:rPr>
              <a:t>na spenen</a:t>
            </a:r>
          </a:p>
        </p:txBody>
      </p:sp>
      <p:sp>
        <p:nvSpPr>
          <p:cNvPr id="10247" name="Text Box 11"/>
          <p:cNvSpPr txBox="1">
            <a:spLocks noChangeArrowheads="1"/>
          </p:cNvSpPr>
          <p:nvPr/>
        </p:nvSpPr>
        <p:spPr bwMode="auto">
          <a:xfrm>
            <a:off x="6227763" y="3500438"/>
            <a:ext cx="1439862" cy="4667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Bedrijfsworpindex</a:t>
            </a:r>
          </a:p>
          <a:p>
            <a:pPr eaLnBrk="1" hangingPunct="1">
              <a:spcBef>
                <a:spcPct val="0"/>
              </a:spcBef>
              <a:buFontTx/>
              <a:buNone/>
            </a:pPr>
            <a:endParaRPr lang="nl-NL" altLang="nl-NL" sz="1200">
              <a:latin typeface="Arial" panose="020B0604020202020204" pitchFamily="34" charset="0"/>
            </a:endParaRPr>
          </a:p>
        </p:txBody>
      </p:sp>
      <p:sp>
        <p:nvSpPr>
          <p:cNvPr id="10248" name="Text Box 14"/>
          <p:cNvSpPr txBox="1">
            <a:spLocks noChangeArrowheads="1"/>
          </p:cNvSpPr>
          <p:nvPr/>
        </p:nvSpPr>
        <p:spPr bwMode="auto">
          <a:xfrm>
            <a:off x="611188" y="4652963"/>
            <a:ext cx="784225" cy="83185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Levend </a:t>
            </a:r>
          </a:p>
          <a:p>
            <a:pPr eaLnBrk="1" hangingPunct="1">
              <a:spcBef>
                <a:spcPct val="0"/>
              </a:spcBef>
              <a:buFontTx/>
              <a:buNone/>
            </a:pPr>
            <a:r>
              <a:rPr lang="nl-NL" altLang="nl-NL" sz="1200">
                <a:latin typeface="Arial" panose="020B0604020202020204" pitchFamily="34" charset="0"/>
              </a:rPr>
              <a:t>geboren</a:t>
            </a:r>
          </a:p>
          <a:p>
            <a:pPr eaLnBrk="1" hangingPunct="1">
              <a:spcBef>
                <a:spcPct val="0"/>
              </a:spcBef>
              <a:buFontTx/>
              <a:buNone/>
            </a:pPr>
            <a:r>
              <a:rPr lang="nl-NL" altLang="nl-NL" sz="1200">
                <a:latin typeface="Arial" panose="020B0604020202020204" pitchFamily="34" charset="0"/>
              </a:rPr>
              <a:t>biggen </a:t>
            </a:r>
          </a:p>
          <a:p>
            <a:pPr eaLnBrk="1" hangingPunct="1">
              <a:spcBef>
                <a:spcPct val="0"/>
              </a:spcBef>
              <a:buFontTx/>
              <a:buNone/>
            </a:pPr>
            <a:r>
              <a:rPr lang="nl-NL" altLang="nl-NL" sz="1200">
                <a:latin typeface="Arial" panose="020B0604020202020204" pitchFamily="34" charset="0"/>
              </a:rPr>
              <a:t>per worp</a:t>
            </a:r>
          </a:p>
        </p:txBody>
      </p:sp>
      <p:sp>
        <p:nvSpPr>
          <p:cNvPr id="10249" name="Text Box 16"/>
          <p:cNvSpPr txBox="1">
            <a:spLocks noChangeArrowheads="1"/>
          </p:cNvSpPr>
          <p:nvPr/>
        </p:nvSpPr>
        <p:spPr bwMode="auto">
          <a:xfrm>
            <a:off x="1692275" y="4437063"/>
            <a:ext cx="969963" cy="64928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Percentage</a:t>
            </a:r>
          </a:p>
          <a:p>
            <a:pPr eaLnBrk="1" hangingPunct="1">
              <a:spcBef>
                <a:spcPct val="0"/>
              </a:spcBef>
              <a:buFontTx/>
              <a:buNone/>
            </a:pPr>
            <a:r>
              <a:rPr lang="nl-NL" altLang="nl-NL" sz="1200">
                <a:latin typeface="Arial" panose="020B0604020202020204" pitchFamily="34" charset="0"/>
              </a:rPr>
              <a:t>uitval </a:t>
            </a:r>
          </a:p>
          <a:p>
            <a:pPr eaLnBrk="1" hangingPunct="1">
              <a:spcBef>
                <a:spcPct val="0"/>
              </a:spcBef>
              <a:buFontTx/>
              <a:buNone/>
            </a:pPr>
            <a:r>
              <a:rPr lang="nl-NL" altLang="nl-NL" sz="1200">
                <a:latin typeface="Arial" panose="020B0604020202020204" pitchFamily="34" charset="0"/>
              </a:rPr>
              <a:t>tot spenen</a:t>
            </a:r>
          </a:p>
        </p:txBody>
      </p:sp>
      <p:sp>
        <p:nvSpPr>
          <p:cNvPr id="10250" name="Line 17"/>
          <p:cNvSpPr>
            <a:spLocks noChangeShapeType="1"/>
          </p:cNvSpPr>
          <p:nvPr/>
        </p:nvSpPr>
        <p:spPr bwMode="auto">
          <a:xfrm flipH="1">
            <a:off x="1763713" y="2205038"/>
            <a:ext cx="2663825" cy="719137"/>
          </a:xfrm>
          <a:prstGeom prst="line">
            <a:avLst/>
          </a:prstGeom>
          <a:noFill/>
          <a:ln w="28575">
            <a:solidFill>
              <a:schemeClr val="tx1"/>
            </a:solidFill>
            <a:round/>
            <a:headEnd type="oval"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51" name="Line 18"/>
          <p:cNvSpPr>
            <a:spLocks noChangeShapeType="1"/>
          </p:cNvSpPr>
          <p:nvPr/>
        </p:nvSpPr>
        <p:spPr bwMode="auto">
          <a:xfrm>
            <a:off x="4427538" y="2205038"/>
            <a:ext cx="2232025" cy="719137"/>
          </a:xfrm>
          <a:prstGeom prst="line">
            <a:avLst/>
          </a:prstGeom>
          <a:noFill/>
          <a:ln w="28575">
            <a:solidFill>
              <a:schemeClr val="tx1"/>
            </a:solidFill>
            <a:round/>
            <a:headEnd type="oval"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52" name="Line 19"/>
          <p:cNvSpPr>
            <a:spLocks noChangeShapeType="1"/>
          </p:cNvSpPr>
          <p:nvPr/>
        </p:nvSpPr>
        <p:spPr bwMode="auto">
          <a:xfrm>
            <a:off x="1116013" y="3213100"/>
            <a:ext cx="0" cy="503238"/>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53" name="Line 20"/>
          <p:cNvSpPr>
            <a:spLocks noChangeShapeType="1"/>
          </p:cNvSpPr>
          <p:nvPr/>
        </p:nvSpPr>
        <p:spPr bwMode="auto">
          <a:xfrm>
            <a:off x="755650" y="4149725"/>
            <a:ext cx="144463" cy="503238"/>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54" name="Line 21"/>
          <p:cNvSpPr>
            <a:spLocks noChangeShapeType="1"/>
          </p:cNvSpPr>
          <p:nvPr/>
        </p:nvSpPr>
        <p:spPr bwMode="auto">
          <a:xfrm>
            <a:off x="1042988" y="4149725"/>
            <a:ext cx="649287" cy="503238"/>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55" name="Text Box 24"/>
          <p:cNvSpPr txBox="1">
            <a:spLocks noChangeArrowheads="1"/>
          </p:cNvSpPr>
          <p:nvPr/>
        </p:nvSpPr>
        <p:spPr bwMode="auto">
          <a:xfrm>
            <a:off x="3924300" y="4292600"/>
            <a:ext cx="960438" cy="83185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Interval</a:t>
            </a:r>
          </a:p>
          <a:p>
            <a:pPr eaLnBrk="1" hangingPunct="1">
              <a:spcBef>
                <a:spcPct val="0"/>
              </a:spcBef>
              <a:buFontTx/>
              <a:buNone/>
            </a:pPr>
            <a:r>
              <a:rPr lang="nl-NL" altLang="nl-NL" sz="1200">
                <a:latin typeface="Arial" panose="020B0604020202020204" pitchFamily="34" charset="0"/>
              </a:rPr>
              <a:t>spenen</a:t>
            </a:r>
          </a:p>
          <a:p>
            <a:pPr eaLnBrk="1" hangingPunct="1">
              <a:spcBef>
                <a:spcPct val="0"/>
              </a:spcBef>
              <a:buFontTx/>
              <a:buNone/>
            </a:pPr>
            <a:r>
              <a:rPr lang="nl-NL" altLang="nl-NL" sz="1200">
                <a:latin typeface="Arial" panose="020B0604020202020204" pitchFamily="34" charset="0"/>
              </a:rPr>
              <a:t>eerste </a:t>
            </a:r>
          </a:p>
          <a:p>
            <a:pPr eaLnBrk="1" hangingPunct="1">
              <a:spcBef>
                <a:spcPct val="0"/>
              </a:spcBef>
              <a:buFontTx/>
              <a:buNone/>
            </a:pPr>
            <a:r>
              <a:rPr lang="nl-NL" altLang="nl-NL" sz="1200">
                <a:latin typeface="Arial" panose="020B0604020202020204" pitchFamily="34" charset="0"/>
              </a:rPr>
              <a:t>inseminatie</a:t>
            </a:r>
          </a:p>
        </p:txBody>
      </p:sp>
      <p:sp>
        <p:nvSpPr>
          <p:cNvPr id="10256" name="Text Box 25"/>
          <p:cNvSpPr txBox="1">
            <a:spLocks noChangeArrowheads="1"/>
          </p:cNvSpPr>
          <p:nvPr/>
        </p:nvSpPr>
        <p:spPr bwMode="auto">
          <a:xfrm>
            <a:off x="5076825" y="4581525"/>
            <a:ext cx="960438" cy="10144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Interval</a:t>
            </a:r>
          </a:p>
          <a:p>
            <a:pPr eaLnBrk="1" hangingPunct="1">
              <a:spcBef>
                <a:spcPct val="0"/>
              </a:spcBef>
              <a:buFontTx/>
              <a:buNone/>
            </a:pPr>
            <a:r>
              <a:rPr lang="nl-NL" altLang="nl-NL" sz="1200">
                <a:latin typeface="Arial" panose="020B0604020202020204" pitchFamily="34" charset="0"/>
              </a:rPr>
              <a:t>eerste</a:t>
            </a:r>
          </a:p>
          <a:p>
            <a:pPr eaLnBrk="1" hangingPunct="1">
              <a:spcBef>
                <a:spcPct val="0"/>
              </a:spcBef>
              <a:buFontTx/>
              <a:buNone/>
            </a:pPr>
            <a:r>
              <a:rPr lang="nl-NL" altLang="nl-NL" sz="1200">
                <a:latin typeface="Arial" panose="020B0604020202020204" pitchFamily="34" charset="0"/>
              </a:rPr>
              <a:t>inseminatie</a:t>
            </a:r>
          </a:p>
          <a:p>
            <a:pPr eaLnBrk="1" hangingPunct="1">
              <a:spcBef>
                <a:spcPct val="0"/>
              </a:spcBef>
              <a:buFontTx/>
              <a:buNone/>
            </a:pPr>
            <a:r>
              <a:rPr lang="nl-NL" altLang="nl-NL" sz="1200">
                <a:latin typeface="Arial" panose="020B0604020202020204" pitchFamily="34" charset="0"/>
              </a:rPr>
              <a:t>laatste</a:t>
            </a:r>
          </a:p>
          <a:p>
            <a:pPr eaLnBrk="1" hangingPunct="1">
              <a:spcBef>
                <a:spcPct val="0"/>
              </a:spcBef>
              <a:buFontTx/>
              <a:buNone/>
            </a:pPr>
            <a:r>
              <a:rPr lang="nl-NL" altLang="nl-NL" sz="1200">
                <a:latin typeface="Arial" panose="020B0604020202020204" pitchFamily="34" charset="0"/>
              </a:rPr>
              <a:t>inseminatie</a:t>
            </a:r>
          </a:p>
        </p:txBody>
      </p:sp>
      <p:sp>
        <p:nvSpPr>
          <p:cNvPr id="10257" name="Text Box 26"/>
          <p:cNvSpPr txBox="1">
            <a:spLocks noChangeArrowheads="1"/>
          </p:cNvSpPr>
          <p:nvPr/>
        </p:nvSpPr>
        <p:spPr bwMode="auto">
          <a:xfrm>
            <a:off x="6276975" y="4724400"/>
            <a:ext cx="1323975" cy="64928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Verliesdagen</a:t>
            </a:r>
          </a:p>
          <a:p>
            <a:pPr eaLnBrk="1" hangingPunct="1">
              <a:spcBef>
                <a:spcPct val="0"/>
              </a:spcBef>
              <a:buFontTx/>
              <a:buNone/>
            </a:pPr>
            <a:r>
              <a:rPr lang="nl-NL" altLang="nl-NL" sz="1200">
                <a:latin typeface="Arial" panose="020B0604020202020204" pitchFamily="34" charset="0"/>
              </a:rPr>
              <a:t>per </a:t>
            </a:r>
          </a:p>
          <a:p>
            <a:pPr eaLnBrk="1" hangingPunct="1">
              <a:spcBef>
                <a:spcPct val="0"/>
              </a:spcBef>
              <a:buFontTx/>
              <a:buNone/>
            </a:pPr>
            <a:r>
              <a:rPr lang="nl-NL" altLang="nl-NL" sz="1200">
                <a:latin typeface="Arial" panose="020B0604020202020204" pitchFamily="34" charset="0"/>
              </a:rPr>
              <a:t>afgevoerde zeug</a:t>
            </a:r>
          </a:p>
        </p:txBody>
      </p:sp>
      <p:sp>
        <p:nvSpPr>
          <p:cNvPr id="10258" name="Text Box 27"/>
          <p:cNvSpPr txBox="1">
            <a:spLocks noChangeArrowheads="1"/>
          </p:cNvSpPr>
          <p:nvPr/>
        </p:nvSpPr>
        <p:spPr bwMode="auto">
          <a:xfrm>
            <a:off x="7956550" y="4581525"/>
            <a:ext cx="1027113" cy="4667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Lengte </a:t>
            </a:r>
          </a:p>
          <a:p>
            <a:pPr eaLnBrk="1" hangingPunct="1">
              <a:spcBef>
                <a:spcPct val="0"/>
              </a:spcBef>
              <a:buFontTx/>
              <a:buNone/>
            </a:pPr>
            <a:r>
              <a:rPr lang="nl-NL" altLang="nl-NL" sz="1200">
                <a:latin typeface="Arial" panose="020B0604020202020204" pitchFamily="34" charset="0"/>
              </a:rPr>
              <a:t>zoogperiode</a:t>
            </a:r>
          </a:p>
        </p:txBody>
      </p:sp>
      <p:sp>
        <p:nvSpPr>
          <p:cNvPr id="10259" name="Line 28"/>
          <p:cNvSpPr>
            <a:spLocks noChangeShapeType="1"/>
          </p:cNvSpPr>
          <p:nvPr/>
        </p:nvSpPr>
        <p:spPr bwMode="auto">
          <a:xfrm flipH="1">
            <a:off x="4643438" y="3789363"/>
            <a:ext cx="1584325" cy="503237"/>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60" name="Line 29"/>
          <p:cNvSpPr>
            <a:spLocks noChangeShapeType="1"/>
          </p:cNvSpPr>
          <p:nvPr/>
        </p:nvSpPr>
        <p:spPr bwMode="auto">
          <a:xfrm flipH="1">
            <a:off x="5724525" y="3933825"/>
            <a:ext cx="647700" cy="647700"/>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61" name="Line 30"/>
          <p:cNvSpPr>
            <a:spLocks noChangeShapeType="1"/>
          </p:cNvSpPr>
          <p:nvPr/>
        </p:nvSpPr>
        <p:spPr bwMode="auto">
          <a:xfrm>
            <a:off x="6659563" y="3933825"/>
            <a:ext cx="0" cy="790575"/>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62" name="Line 31"/>
          <p:cNvSpPr>
            <a:spLocks noChangeShapeType="1"/>
          </p:cNvSpPr>
          <p:nvPr/>
        </p:nvSpPr>
        <p:spPr bwMode="auto">
          <a:xfrm>
            <a:off x="7308850" y="4005263"/>
            <a:ext cx="863600" cy="574675"/>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63" name="Text Box 34"/>
          <p:cNvSpPr txBox="1">
            <a:spLocks noChangeArrowheads="1"/>
          </p:cNvSpPr>
          <p:nvPr/>
        </p:nvSpPr>
        <p:spPr bwMode="auto">
          <a:xfrm>
            <a:off x="1116013" y="6021388"/>
            <a:ext cx="969962" cy="64928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Percentage</a:t>
            </a:r>
          </a:p>
          <a:p>
            <a:pPr eaLnBrk="1" hangingPunct="1">
              <a:spcBef>
                <a:spcPct val="0"/>
              </a:spcBef>
              <a:buFontTx/>
              <a:buNone/>
            </a:pPr>
            <a:r>
              <a:rPr lang="nl-NL" altLang="nl-NL" sz="1200">
                <a:latin typeface="Arial" panose="020B0604020202020204" pitchFamily="34" charset="0"/>
              </a:rPr>
              <a:t>eerste</a:t>
            </a:r>
          </a:p>
          <a:p>
            <a:pPr eaLnBrk="1" hangingPunct="1">
              <a:spcBef>
                <a:spcPct val="0"/>
              </a:spcBef>
              <a:buFontTx/>
              <a:buNone/>
            </a:pPr>
            <a:r>
              <a:rPr lang="nl-NL" altLang="nl-NL" sz="1200">
                <a:latin typeface="Arial" panose="020B0604020202020204" pitchFamily="34" charset="0"/>
              </a:rPr>
              <a:t>worpen</a:t>
            </a:r>
          </a:p>
        </p:txBody>
      </p:sp>
      <p:sp>
        <p:nvSpPr>
          <p:cNvPr id="10264" name="Text Box 35"/>
          <p:cNvSpPr txBox="1">
            <a:spLocks noChangeArrowheads="1"/>
          </p:cNvSpPr>
          <p:nvPr/>
        </p:nvSpPr>
        <p:spPr bwMode="auto">
          <a:xfrm>
            <a:off x="4211638" y="6021388"/>
            <a:ext cx="1298575" cy="64928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Afbigpercentage</a:t>
            </a:r>
          </a:p>
          <a:p>
            <a:pPr eaLnBrk="1" hangingPunct="1">
              <a:spcBef>
                <a:spcPct val="0"/>
              </a:spcBef>
              <a:buFontTx/>
              <a:buNone/>
            </a:pPr>
            <a:r>
              <a:rPr lang="nl-NL" altLang="nl-NL" sz="1200">
                <a:latin typeface="Arial" panose="020B0604020202020204" pitchFamily="34" charset="0"/>
              </a:rPr>
              <a:t>van eerste</a:t>
            </a:r>
          </a:p>
          <a:p>
            <a:pPr eaLnBrk="1" hangingPunct="1">
              <a:spcBef>
                <a:spcPct val="0"/>
              </a:spcBef>
              <a:buFontTx/>
              <a:buNone/>
            </a:pPr>
            <a:r>
              <a:rPr lang="nl-NL" altLang="nl-NL" sz="1200">
                <a:latin typeface="Arial" panose="020B0604020202020204" pitchFamily="34" charset="0"/>
              </a:rPr>
              <a:t>inseminatie</a:t>
            </a:r>
          </a:p>
        </p:txBody>
      </p:sp>
      <p:sp>
        <p:nvSpPr>
          <p:cNvPr id="10265" name="Text Box 36"/>
          <p:cNvSpPr txBox="1">
            <a:spLocks noChangeArrowheads="1"/>
          </p:cNvSpPr>
          <p:nvPr/>
        </p:nvSpPr>
        <p:spPr bwMode="auto">
          <a:xfrm>
            <a:off x="6156325" y="5949950"/>
            <a:ext cx="1179513" cy="4667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Percentage</a:t>
            </a:r>
          </a:p>
          <a:p>
            <a:pPr eaLnBrk="1" hangingPunct="1">
              <a:spcBef>
                <a:spcPct val="0"/>
              </a:spcBef>
              <a:buFontTx/>
              <a:buNone/>
            </a:pPr>
            <a:r>
              <a:rPr lang="nl-NL" altLang="nl-NL" sz="1200">
                <a:latin typeface="Arial" panose="020B0604020202020204" pitchFamily="34" charset="0"/>
              </a:rPr>
              <a:t>herinseminatie</a:t>
            </a:r>
          </a:p>
        </p:txBody>
      </p:sp>
      <p:sp>
        <p:nvSpPr>
          <p:cNvPr id="10266" name="Line 37"/>
          <p:cNvSpPr>
            <a:spLocks noChangeShapeType="1"/>
          </p:cNvSpPr>
          <p:nvPr/>
        </p:nvSpPr>
        <p:spPr bwMode="auto">
          <a:xfrm>
            <a:off x="1042988" y="5516563"/>
            <a:ext cx="433387" cy="504825"/>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67" name="Line 38"/>
          <p:cNvSpPr>
            <a:spLocks noChangeShapeType="1"/>
          </p:cNvSpPr>
          <p:nvPr/>
        </p:nvSpPr>
        <p:spPr bwMode="auto">
          <a:xfrm flipH="1">
            <a:off x="5219700" y="5589588"/>
            <a:ext cx="431800" cy="431800"/>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68" name="Line 39"/>
          <p:cNvSpPr>
            <a:spLocks noChangeShapeType="1"/>
          </p:cNvSpPr>
          <p:nvPr/>
        </p:nvSpPr>
        <p:spPr bwMode="auto">
          <a:xfrm>
            <a:off x="5795963" y="5589588"/>
            <a:ext cx="792162" cy="360362"/>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349949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39850" y="764704"/>
            <a:ext cx="8486951" cy="916856"/>
          </a:xfrm>
        </p:spPr>
        <p:txBody>
          <a:bodyPr/>
          <a:lstStyle/>
          <a:p>
            <a:r>
              <a:rPr lang="nl-NL" altLang="nl-NL" dirty="0"/>
              <a:t>Kengetallen die van invloed zijn op de biggenopbrengst</a:t>
            </a:r>
          </a:p>
        </p:txBody>
      </p:sp>
      <p:sp>
        <p:nvSpPr>
          <p:cNvPr id="11267" name="Tijdelijke aanduiding voor inhoud 2"/>
          <p:cNvSpPr>
            <a:spLocks noGrp="1"/>
          </p:cNvSpPr>
          <p:nvPr>
            <p:ph idx="1"/>
          </p:nvPr>
        </p:nvSpPr>
        <p:spPr>
          <a:xfrm>
            <a:off x="139850" y="2090589"/>
            <a:ext cx="9004150" cy="4929411"/>
          </a:xfrm>
        </p:spPr>
        <p:txBody>
          <a:bodyPr>
            <a:normAutofit/>
          </a:bodyPr>
          <a:lstStyle/>
          <a:p>
            <a:pPr>
              <a:buFont typeface="Wingdings" panose="05000000000000000000" pitchFamily="2" charset="2"/>
              <a:buChar char="Ø"/>
            </a:pPr>
            <a:r>
              <a:rPr lang="nl-NL" altLang="nl-NL" sz="2400" dirty="0"/>
              <a:t>Grootgebrachte biggen p. zeug p. jaar (samengesteld kengetal)</a:t>
            </a:r>
          </a:p>
          <a:p>
            <a:pPr marL="0" indent="0">
              <a:buNone/>
            </a:pPr>
            <a:endParaRPr lang="nl-NL" altLang="nl-NL" sz="2400" dirty="0"/>
          </a:p>
          <a:p>
            <a:pPr lvl="1">
              <a:buFont typeface="Wingdings" panose="05000000000000000000" pitchFamily="2" charset="2"/>
              <a:buChar char="ü"/>
            </a:pPr>
            <a:r>
              <a:rPr lang="nl-NL" altLang="nl-NL" sz="2000" dirty="0"/>
              <a:t>Levend geboren biggen p. worp (enkelvoudig kengetal)</a:t>
            </a:r>
          </a:p>
          <a:p>
            <a:pPr lvl="1">
              <a:buFont typeface="Wingdings" panose="05000000000000000000" pitchFamily="2" charset="2"/>
              <a:buChar char="ü"/>
            </a:pPr>
            <a:r>
              <a:rPr lang="nl-NL" altLang="nl-NL" sz="2000" dirty="0"/>
              <a:t>Uitval tot spenen (enkelvoudig kengetal)</a:t>
            </a:r>
          </a:p>
          <a:p>
            <a:pPr lvl="1">
              <a:buFont typeface="Wingdings" panose="05000000000000000000" pitchFamily="2" charset="2"/>
              <a:buChar char="ü"/>
            </a:pPr>
            <a:r>
              <a:rPr lang="nl-NL" altLang="nl-NL" sz="2000" dirty="0"/>
              <a:t>Gespeende biggen p. worp (samengesteld kengetal)</a:t>
            </a:r>
          </a:p>
          <a:p>
            <a:pPr lvl="1">
              <a:buFont typeface="Wingdings" panose="05000000000000000000" pitchFamily="2" charset="2"/>
              <a:buChar char="ü"/>
            </a:pPr>
            <a:r>
              <a:rPr lang="nl-NL" altLang="nl-NL" sz="2000" dirty="0"/>
              <a:t>Uitval na spenen (enkelvoudig kengetal)</a:t>
            </a:r>
          </a:p>
          <a:p>
            <a:pPr lvl="1">
              <a:buFont typeface="Wingdings" panose="05000000000000000000" pitchFamily="2" charset="2"/>
              <a:buChar char="ü"/>
            </a:pPr>
            <a:r>
              <a:rPr lang="nl-NL" altLang="nl-NL" sz="2000" dirty="0"/>
              <a:t>Bedrijfsworpindex (samengesteld kengetal)</a:t>
            </a:r>
          </a:p>
          <a:p>
            <a:pPr lvl="1">
              <a:buFont typeface="Wingdings" panose="05000000000000000000" pitchFamily="2" charset="2"/>
              <a:buChar char="ü"/>
            </a:pPr>
            <a:endParaRPr lang="nl-NL" altLang="nl-NL" sz="2000" dirty="0"/>
          </a:p>
          <a:p>
            <a:pPr>
              <a:buFont typeface="Wingdings" panose="05000000000000000000" pitchFamily="2" charset="2"/>
              <a:buChar char="Ø"/>
            </a:pPr>
            <a:r>
              <a:rPr lang="nl-NL" altLang="nl-NL" sz="2400" dirty="0"/>
              <a:t>Opbrengstprijs p. big</a:t>
            </a:r>
          </a:p>
        </p:txBody>
      </p:sp>
      <p:sp>
        <p:nvSpPr>
          <p:cNvPr id="11268" name="Tijdelijke aanduiding voor dianummer 3"/>
          <p:cNvSpPr>
            <a:spLocks noGrp="1"/>
          </p:cNvSpPr>
          <p:nvPr>
            <p:ph type="sldNum" sz="quarter" idx="10"/>
          </p:nvPr>
        </p:nvSpPr>
        <p:spPr>
          <a:noFill/>
        </p:spPr>
        <p:txBody>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FBDB5325-2E0A-4ED0-86F5-BDC68C93BA88}" type="slidenum">
              <a:rPr lang="en-US" altLang="nl-NL" sz="1200" smtClean="0">
                <a:solidFill>
                  <a:schemeClr val="bg2"/>
                </a:solidFill>
              </a:rPr>
              <a:pPr>
                <a:spcBef>
                  <a:spcPct val="0"/>
                </a:spcBef>
                <a:buFontTx/>
                <a:buNone/>
              </a:pPr>
              <a:t>24</a:t>
            </a:fld>
            <a:endParaRPr lang="en-US" altLang="nl-NL" sz="1200">
              <a:solidFill>
                <a:schemeClr val="bg2"/>
              </a:solidFill>
            </a:endParaRPr>
          </a:p>
        </p:txBody>
      </p:sp>
    </p:spTree>
    <p:extLst>
      <p:ext uri="{BB962C8B-B14F-4D97-AF65-F5344CB8AC3E}">
        <p14:creationId xmlns:p14="http://schemas.microsoft.com/office/powerpoint/2010/main" val="761077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515" y="1444732"/>
            <a:ext cx="8712968" cy="648072"/>
          </a:xfrm>
        </p:spPr>
        <p:txBody>
          <a:bodyPr/>
          <a:lstStyle/>
          <a:p>
            <a:pPr algn="l"/>
            <a:r>
              <a:rPr lang="nl-NL" altLang="nl-NL" dirty="0"/>
              <a:t>Ontwikkeling geboren biggen door de jaren heen</a:t>
            </a:r>
            <a:endParaRPr lang="nl-NL" dirty="0"/>
          </a:p>
        </p:txBody>
      </p:sp>
      <p:graphicFrame>
        <p:nvGraphicFramePr>
          <p:cNvPr id="5" name="Tijdelijke aanduiding voor inhoud 4"/>
          <p:cNvGraphicFramePr>
            <a:graphicFrameLocks noGrp="1"/>
          </p:cNvGraphicFramePr>
          <p:nvPr>
            <p:ph idx="1"/>
          </p:nvPr>
        </p:nvGraphicFramePr>
        <p:xfrm>
          <a:off x="107504" y="2564904"/>
          <a:ext cx="8928991" cy="2296160"/>
        </p:xfrm>
        <a:graphic>
          <a:graphicData uri="http://schemas.openxmlformats.org/drawingml/2006/table">
            <a:tbl>
              <a:tblPr firstRow="1" bandRow="1">
                <a:tableStyleId>{5C22544A-7EE6-4342-B048-85BDC9FD1C3A}</a:tableStyleId>
              </a:tblPr>
              <a:tblGrid>
                <a:gridCol w="1984220">
                  <a:extLst>
                    <a:ext uri="{9D8B030D-6E8A-4147-A177-3AD203B41FA5}">
                      <a16:colId xmlns:a16="http://schemas.microsoft.com/office/drawing/2014/main" val="2749875232"/>
                    </a:ext>
                  </a:extLst>
                </a:gridCol>
                <a:gridCol w="496055">
                  <a:extLst>
                    <a:ext uri="{9D8B030D-6E8A-4147-A177-3AD203B41FA5}">
                      <a16:colId xmlns:a16="http://schemas.microsoft.com/office/drawing/2014/main" val="598557497"/>
                    </a:ext>
                  </a:extLst>
                </a:gridCol>
                <a:gridCol w="496055">
                  <a:extLst>
                    <a:ext uri="{9D8B030D-6E8A-4147-A177-3AD203B41FA5}">
                      <a16:colId xmlns:a16="http://schemas.microsoft.com/office/drawing/2014/main" val="981688561"/>
                    </a:ext>
                  </a:extLst>
                </a:gridCol>
                <a:gridCol w="496055">
                  <a:extLst>
                    <a:ext uri="{9D8B030D-6E8A-4147-A177-3AD203B41FA5}">
                      <a16:colId xmlns:a16="http://schemas.microsoft.com/office/drawing/2014/main" val="2701188143"/>
                    </a:ext>
                  </a:extLst>
                </a:gridCol>
                <a:gridCol w="496055">
                  <a:extLst>
                    <a:ext uri="{9D8B030D-6E8A-4147-A177-3AD203B41FA5}">
                      <a16:colId xmlns:a16="http://schemas.microsoft.com/office/drawing/2014/main" val="3902507374"/>
                    </a:ext>
                  </a:extLst>
                </a:gridCol>
                <a:gridCol w="496055">
                  <a:extLst>
                    <a:ext uri="{9D8B030D-6E8A-4147-A177-3AD203B41FA5}">
                      <a16:colId xmlns:a16="http://schemas.microsoft.com/office/drawing/2014/main" val="3445861473"/>
                    </a:ext>
                  </a:extLst>
                </a:gridCol>
                <a:gridCol w="496055">
                  <a:extLst>
                    <a:ext uri="{9D8B030D-6E8A-4147-A177-3AD203B41FA5}">
                      <a16:colId xmlns:a16="http://schemas.microsoft.com/office/drawing/2014/main" val="2153509523"/>
                    </a:ext>
                  </a:extLst>
                </a:gridCol>
                <a:gridCol w="496055">
                  <a:extLst>
                    <a:ext uri="{9D8B030D-6E8A-4147-A177-3AD203B41FA5}">
                      <a16:colId xmlns:a16="http://schemas.microsoft.com/office/drawing/2014/main" val="3343580583"/>
                    </a:ext>
                  </a:extLst>
                </a:gridCol>
                <a:gridCol w="496055">
                  <a:extLst>
                    <a:ext uri="{9D8B030D-6E8A-4147-A177-3AD203B41FA5}">
                      <a16:colId xmlns:a16="http://schemas.microsoft.com/office/drawing/2014/main" val="1094440792"/>
                    </a:ext>
                  </a:extLst>
                </a:gridCol>
                <a:gridCol w="496055">
                  <a:extLst>
                    <a:ext uri="{9D8B030D-6E8A-4147-A177-3AD203B41FA5}">
                      <a16:colId xmlns:a16="http://schemas.microsoft.com/office/drawing/2014/main" val="1076423836"/>
                    </a:ext>
                  </a:extLst>
                </a:gridCol>
                <a:gridCol w="496055">
                  <a:extLst>
                    <a:ext uri="{9D8B030D-6E8A-4147-A177-3AD203B41FA5}">
                      <a16:colId xmlns:a16="http://schemas.microsoft.com/office/drawing/2014/main" val="960489706"/>
                    </a:ext>
                  </a:extLst>
                </a:gridCol>
                <a:gridCol w="496055">
                  <a:extLst>
                    <a:ext uri="{9D8B030D-6E8A-4147-A177-3AD203B41FA5}">
                      <a16:colId xmlns:a16="http://schemas.microsoft.com/office/drawing/2014/main" val="2676351802"/>
                    </a:ext>
                  </a:extLst>
                </a:gridCol>
                <a:gridCol w="496055">
                  <a:extLst>
                    <a:ext uri="{9D8B030D-6E8A-4147-A177-3AD203B41FA5}">
                      <a16:colId xmlns:a16="http://schemas.microsoft.com/office/drawing/2014/main" val="3329675029"/>
                    </a:ext>
                  </a:extLst>
                </a:gridCol>
                <a:gridCol w="992111">
                  <a:extLst>
                    <a:ext uri="{9D8B030D-6E8A-4147-A177-3AD203B41FA5}">
                      <a16:colId xmlns:a16="http://schemas.microsoft.com/office/drawing/2014/main" val="1151184300"/>
                    </a:ext>
                  </a:extLst>
                </a:gridCol>
              </a:tblGrid>
              <a:tr h="370840">
                <a:tc rowSpan="2">
                  <a:txBody>
                    <a:bodyPr/>
                    <a:lstStyle/>
                    <a:p>
                      <a:r>
                        <a:rPr lang="nl-NL" dirty="0"/>
                        <a:t>Kengetal</a:t>
                      </a:r>
                    </a:p>
                  </a:txBody>
                  <a:tcPr/>
                </a:tc>
                <a:tc gridSpan="12">
                  <a:txBody>
                    <a:bodyPr/>
                    <a:lstStyle/>
                    <a:p>
                      <a:pPr algn="ctr"/>
                      <a:r>
                        <a:rPr lang="nl-NL" dirty="0"/>
                        <a:t>JAREN</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pPr algn="ctr"/>
                      <a:endParaRPr lang="nl-NL" dirty="0"/>
                    </a:p>
                  </a:txBody>
                  <a:tcPr/>
                </a:tc>
                <a:tc hMerge="1">
                  <a:txBody>
                    <a:bodyPr/>
                    <a:lstStyle/>
                    <a:p>
                      <a:pPr algn="ctr"/>
                      <a:endParaRPr lang="nl-NL" dirty="0"/>
                    </a:p>
                  </a:txBody>
                  <a:tcPr/>
                </a:tc>
                <a:tc rowSpan="2">
                  <a:txBody>
                    <a:bodyPr/>
                    <a:lstStyle/>
                    <a:p>
                      <a:pPr algn="ctr"/>
                      <a:r>
                        <a:rPr lang="nl-NL" dirty="0"/>
                        <a:t>Verschil</a:t>
                      </a:r>
                    </a:p>
                  </a:txBody>
                  <a:tcPr/>
                </a:tc>
                <a:extLst>
                  <a:ext uri="{0D108BD9-81ED-4DB2-BD59-A6C34878D82A}">
                    <a16:rowId xmlns:a16="http://schemas.microsoft.com/office/drawing/2014/main" val="2510643336"/>
                  </a:ext>
                </a:extLst>
              </a:tr>
              <a:tr h="370840">
                <a:tc vMerge="1">
                  <a:txBody>
                    <a:bodyPr/>
                    <a:lstStyle/>
                    <a:p>
                      <a:endParaRPr lang="nl-NL" dirty="0"/>
                    </a:p>
                  </a:txBody>
                  <a:tcPr/>
                </a:tc>
                <a:tc>
                  <a:txBody>
                    <a:bodyPr/>
                    <a:lstStyle/>
                    <a:p>
                      <a:pPr algn="ctr"/>
                      <a:r>
                        <a:rPr lang="nl-NL" sz="1100" dirty="0">
                          <a:solidFill>
                            <a:schemeClr val="tx1"/>
                          </a:solidFill>
                        </a:rPr>
                        <a:t>2007</a:t>
                      </a:r>
                    </a:p>
                  </a:txBody>
                  <a:tcPr marL="91436" marR="91436" marT="45732" marB="45732"/>
                </a:tc>
                <a:tc>
                  <a:txBody>
                    <a:bodyPr/>
                    <a:lstStyle/>
                    <a:p>
                      <a:pPr algn="ctr"/>
                      <a:r>
                        <a:rPr lang="nl-NL" sz="1100" dirty="0">
                          <a:solidFill>
                            <a:schemeClr val="tx1"/>
                          </a:solidFill>
                        </a:rPr>
                        <a:t>2008</a:t>
                      </a:r>
                    </a:p>
                  </a:txBody>
                  <a:tcPr marL="91436" marR="91436" marT="45732" marB="45732"/>
                </a:tc>
                <a:tc>
                  <a:txBody>
                    <a:bodyPr/>
                    <a:lstStyle/>
                    <a:p>
                      <a:pPr algn="ctr"/>
                      <a:r>
                        <a:rPr lang="nl-NL" sz="1100" dirty="0">
                          <a:solidFill>
                            <a:schemeClr val="tx1"/>
                          </a:solidFill>
                        </a:rPr>
                        <a:t>2009</a:t>
                      </a:r>
                    </a:p>
                  </a:txBody>
                  <a:tcPr marL="91436" marR="91436" marT="45732" marB="45732"/>
                </a:tc>
                <a:tc>
                  <a:txBody>
                    <a:bodyPr/>
                    <a:lstStyle/>
                    <a:p>
                      <a:pPr algn="ctr"/>
                      <a:r>
                        <a:rPr lang="nl-NL" sz="1100" dirty="0">
                          <a:solidFill>
                            <a:schemeClr val="tx1"/>
                          </a:solidFill>
                        </a:rPr>
                        <a:t>2010</a:t>
                      </a:r>
                    </a:p>
                  </a:txBody>
                  <a:tcPr marL="91436" marR="91436" marT="45732" marB="45732"/>
                </a:tc>
                <a:tc>
                  <a:txBody>
                    <a:bodyPr/>
                    <a:lstStyle/>
                    <a:p>
                      <a:pPr algn="ctr"/>
                      <a:r>
                        <a:rPr lang="nl-NL" sz="1100" dirty="0">
                          <a:solidFill>
                            <a:schemeClr val="tx1"/>
                          </a:solidFill>
                        </a:rPr>
                        <a:t>2011</a:t>
                      </a:r>
                    </a:p>
                  </a:txBody>
                  <a:tcPr marL="91436" marR="91436" marT="45732" marB="45732"/>
                </a:tc>
                <a:tc>
                  <a:txBody>
                    <a:bodyPr/>
                    <a:lstStyle/>
                    <a:p>
                      <a:pPr algn="ctr"/>
                      <a:r>
                        <a:rPr lang="nl-NL" sz="1100" dirty="0">
                          <a:solidFill>
                            <a:schemeClr val="tx1"/>
                          </a:solidFill>
                        </a:rPr>
                        <a:t>2012</a:t>
                      </a:r>
                    </a:p>
                  </a:txBody>
                  <a:tcPr marL="91436" marR="91436" marT="45732" marB="45732"/>
                </a:tc>
                <a:tc>
                  <a:txBody>
                    <a:bodyPr/>
                    <a:lstStyle/>
                    <a:p>
                      <a:pPr algn="ctr"/>
                      <a:r>
                        <a:rPr lang="nl-NL" sz="1100" dirty="0">
                          <a:solidFill>
                            <a:schemeClr val="tx1"/>
                          </a:solidFill>
                        </a:rPr>
                        <a:t>2013</a:t>
                      </a:r>
                    </a:p>
                  </a:txBody>
                  <a:tcPr marL="91436" marR="91436" marT="45732" marB="45732"/>
                </a:tc>
                <a:tc>
                  <a:txBody>
                    <a:bodyPr/>
                    <a:lstStyle/>
                    <a:p>
                      <a:pPr algn="ctr"/>
                      <a:r>
                        <a:rPr lang="nl-NL" sz="1100" dirty="0">
                          <a:solidFill>
                            <a:schemeClr val="tx1"/>
                          </a:solidFill>
                        </a:rPr>
                        <a:t>2014</a:t>
                      </a:r>
                    </a:p>
                  </a:txBody>
                  <a:tcPr marL="91436" marR="91436" marT="45732" marB="45732"/>
                </a:tc>
                <a:tc>
                  <a:txBody>
                    <a:bodyPr/>
                    <a:lstStyle/>
                    <a:p>
                      <a:pPr algn="ctr"/>
                      <a:r>
                        <a:rPr lang="nl-NL" sz="1100" dirty="0">
                          <a:solidFill>
                            <a:schemeClr val="tx1"/>
                          </a:solidFill>
                        </a:rPr>
                        <a:t>2015</a:t>
                      </a:r>
                    </a:p>
                  </a:txBody>
                  <a:tcPr marL="91436" marR="91436" marT="45732" marB="45732"/>
                </a:tc>
                <a:tc>
                  <a:txBody>
                    <a:bodyPr/>
                    <a:lstStyle/>
                    <a:p>
                      <a:pPr algn="ctr"/>
                      <a:r>
                        <a:rPr lang="nl-NL" sz="1100" dirty="0">
                          <a:solidFill>
                            <a:schemeClr val="tx1"/>
                          </a:solidFill>
                        </a:rPr>
                        <a:t>2016</a:t>
                      </a:r>
                    </a:p>
                  </a:txBody>
                  <a:tcPr marL="91436" marR="91436" marT="45732" marB="45732"/>
                </a:tc>
                <a:tc>
                  <a:txBody>
                    <a:bodyPr/>
                    <a:lstStyle/>
                    <a:p>
                      <a:pPr algn="ctr"/>
                      <a:r>
                        <a:rPr lang="nl-NL" sz="1100" dirty="0">
                          <a:solidFill>
                            <a:schemeClr val="tx1"/>
                          </a:solidFill>
                        </a:rPr>
                        <a:t>2017</a:t>
                      </a:r>
                    </a:p>
                  </a:txBody>
                  <a:tcPr marL="91436" marR="91436" marT="45732" marB="45732"/>
                </a:tc>
                <a:tc>
                  <a:txBody>
                    <a:bodyPr/>
                    <a:lstStyle/>
                    <a:p>
                      <a:pPr algn="ctr"/>
                      <a:r>
                        <a:rPr lang="nl-NL" sz="1100" dirty="0">
                          <a:solidFill>
                            <a:schemeClr val="tx1"/>
                          </a:solidFill>
                        </a:rPr>
                        <a:t>2018</a:t>
                      </a:r>
                    </a:p>
                  </a:txBody>
                  <a:tcPr marL="91436" marR="91436" marT="45732" marB="45732"/>
                </a:tc>
                <a:tc vMerge="1">
                  <a:txBody>
                    <a:bodyPr/>
                    <a:lstStyle/>
                    <a:p>
                      <a:endParaRPr lang="nl-NL"/>
                    </a:p>
                  </a:txBody>
                  <a:tcPr/>
                </a:tc>
                <a:extLst>
                  <a:ext uri="{0D108BD9-81ED-4DB2-BD59-A6C34878D82A}">
                    <a16:rowId xmlns:a16="http://schemas.microsoft.com/office/drawing/2014/main" val="1296075247"/>
                  </a:ext>
                </a:extLst>
              </a:tr>
              <a:tr h="370840">
                <a:tc>
                  <a:txBody>
                    <a:bodyPr/>
                    <a:lstStyle/>
                    <a:p>
                      <a:r>
                        <a:rPr lang="nl-NL" sz="1400" dirty="0"/>
                        <a:t>Levend geb. biggen p. worp</a:t>
                      </a:r>
                    </a:p>
                  </a:txBody>
                  <a:tcPr/>
                </a:tc>
                <a:tc>
                  <a:txBody>
                    <a:bodyPr/>
                    <a:lstStyle/>
                    <a:p>
                      <a:pPr algn="ctr"/>
                      <a:r>
                        <a:rPr lang="nl-NL" sz="1200" dirty="0"/>
                        <a:t>12,6</a:t>
                      </a:r>
                    </a:p>
                  </a:txBody>
                  <a:tcPr marL="91436" marR="91436" marT="45732" marB="45732"/>
                </a:tc>
                <a:tc>
                  <a:txBody>
                    <a:bodyPr/>
                    <a:lstStyle/>
                    <a:p>
                      <a:pPr algn="ctr"/>
                      <a:r>
                        <a:rPr lang="nl-NL" sz="1200" dirty="0"/>
                        <a:t>13,0</a:t>
                      </a:r>
                    </a:p>
                  </a:txBody>
                  <a:tcPr marL="91436" marR="91436" marT="45732" marB="45732"/>
                </a:tc>
                <a:tc>
                  <a:txBody>
                    <a:bodyPr/>
                    <a:lstStyle/>
                    <a:p>
                      <a:pPr algn="ctr"/>
                      <a:r>
                        <a:rPr lang="nl-NL" sz="1200" dirty="0"/>
                        <a:t>13,1</a:t>
                      </a:r>
                    </a:p>
                  </a:txBody>
                  <a:tcPr marL="91436" marR="91436" marT="45732" marB="45732"/>
                </a:tc>
                <a:tc>
                  <a:txBody>
                    <a:bodyPr/>
                    <a:lstStyle/>
                    <a:p>
                      <a:pPr algn="ctr"/>
                      <a:r>
                        <a:rPr lang="nl-NL" sz="1200" dirty="0"/>
                        <a:t>13,3</a:t>
                      </a:r>
                    </a:p>
                  </a:txBody>
                  <a:tcPr marL="91436" marR="91436" marT="45732" marB="45732"/>
                </a:tc>
                <a:tc>
                  <a:txBody>
                    <a:bodyPr/>
                    <a:lstStyle/>
                    <a:p>
                      <a:pPr algn="ctr"/>
                      <a:r>
                        <a:rPr lang="nl-NL" sz="1200" dirty="0"/>
                        <a:t>13,6</a:t>
                      </a:r>
                    </a:p>
                  </a:txBody>
                  <a:tcPr marL="91436" marR="91436" marT="45732" marB="45732"/>
                </a:tc>
                <a:tc>
                  <a:txBody>
                    <a:bodyPr/>
                    <a:lstStyle/>
                    <a:p>
                      <a:pPr algn="ctr"/>
                      <a:r>
                        <a:rPr lang="nl-NL" sz="1200" dirty="0"/>
                        <a:t>13,8</a:t>
                      </a:r>
                    </a:p>
                  </a:txBody>
                  <a:tcPr marL="91436" marR="91436" marT="45732" marB="45732"/>
                </a:tc>
                <a:tc>
                  <a:txBody>
                    <a:bodyPr/>
                    <a:lstStyle/>
                    <a:p>
                      <a:pPr algn="ctr"/>
                      <a:r>
                        <a:rPr lang="nl-NL" sz="1200" dirty="0"/>
                        <a:t>14,1</a:t>
                      </a:r>
                    </a:p>
                  </a:txBody>
                  <a:tcPr marL="91436" marR="91436" marT="45732" marB="45732"/>
                </a:tc>
                <a:tc>
                  <a:txBody>
                    <a:bodyPr/>
                    <a:lstStyle/>
                    <a:p>
                      <a:pPr algn="ctr"/>
                      <a:r>
                        <a:rPr lang="nl-NL" sz="1200" dirty="0"/>
                        <a:t>14,2</a:t>
                      </a:r>
                    </a:p>
                  </a:txBody>
                  <a:tcPr marL="91436" marR="91436" marT="45732" marB="45732"/>
                </a:tc>
                <a:tc>
                  <a:txBody>
                    <a:bodyPr/>
                    <a:lstStyle/>
                    <a:p>
                      <a:pPr algn="ctr"/>
                      <a:r>
                        <a:rPr lang="nl-NL" sz="1200" dirty="0"/>
                        <a:t>14,4</a:t>
                      </a:r>
                    </a:p>
                  </a:txBody>
                  <a:tcPr marL="91436" marR="91436" marT="45732" marB="45732"/>
                </a:tc>
                <a:tc>
                  <a:txBody>
                    <a:bodyPr/>
                    <a:lstStyle/>
                    <a:p>
                      <a:pPr algn="ctr"/>
                      <a:r>
                        <a:rPr lang="nl-NL" sz="1200" dirty="0"/>
                        <a:t>14,6</a:t>
                      </a:r>
                    </a:p>
                  </a:txBody>
                  <a:tcPr marL="91436" marR="91436" marT="45732" marB="45732"/>
                </a:tc>
                <a:tc>
                  <a:txBody>
                    <a:bodyPr/>
                    <a:lstStyle/>
                    <a:p>
                      <a:pPr algn="ctr"/>
                      <a:r>
                        <a:rPr lang="nl-NL" sz="1200" dirty="0"/>
                        <a:t>14,8</a:t>
                      </a:r>
                    </a:p>
                  </a:txBody>
                  <a:tcPr marL="91436" marR="91436" marT="45732" marB="45732"/>
                </a:tc>
                <a:tc>
                  <a:txBody>
                    <a:bodyPr/>
                    <a:lstStyle/>
                    <a:p>
                      <a:pPr algn="ctr"/>
                      <a:r>
                        <a:rPr lang="nl-NL" sz="1200" dirty="0"/>
                        <a:t>14,8</a:t>
                      </a:r>
                    </a:p>
                  </a:txBody>
                  <a:tcPr marL="91436" marR="91436" marT="45732" marB="45732"/>
                </a:tc>
                <a:tc>
                  <a:txBody>
                    <a:bodyPr/>
                    <a:lstStyle/>
                    <a:p>
                      <a:pPr algn="ctr"/>
                      <a:r>
                        <a:rPr lang="nl-NL" sz="1200" b="1" dirty="0"/>
                        <a:t>2,2</a:t>
                      </a:r>
                      <a:r>
                        <a:rPr lang="nl-NL" sz="1200" b="1" baseline="0" dirty="0"/>
                        <a:t> </a:t>
                      </a:r>
                      <a:r>
                        <a:rPr lang="nl-NL" sz="1200" b="1" dirty="0"/>
                        <a:t>big</a:t>
                      </a:r>
                    </a:p>
                  </a:txBody>
                  <a:tcPr marL="91436" marR="91436" marT="45732" marB="45732"/>
                </a:tc>
                <a:extLst>
                  <a:ext uri="{0D108BD9-81ED-4DB2-BD59-A6C34878D82A}">
                    <a16:rowId xmlns:a16="http://schemas.microsoft.com/office/drawing/2014/main" val="3755999822"/>
                  </a:ext>
                </a:extLst>
              </a:tr>
              <a:tr h="370840">
                <a:tc>
                  <a:txBody>
                    <a:bodyPr/>
                    <a:lstStyle/>
                    <a:p>
                      <a:r>
                        <a:rPr lang="nl-NL" sz="1400" dirty="0"/>
                        <a:t>Dood geb. biggen p. worp</a:t>
                      </a:r>
                    </a:p>
                  </a:txBody>
                  <a:tcPr/>
                </a:tc>
                <a:tc>
                  <a:txBody>
                    <a:bodyPr/>
                    <a:lstStyle/>
                    <a:p>
                      <a:pPr algn="ctr"/>
                      <a:r>
                        <a:rPr lang="nl-NL" sz="1100" dirty="0"/>
                        <a:t>1,0</a:t>
                      </a:r>
                    </a:p>
                  </a:txBody>
                  <a:tcPr marL="91436" marR="91436" marT="45732" marB="45732"/>
                </a:tc>
                <a:tc>
                  <a:txBody>
                    <a:bodyPr/>
                    <a:lstStyle/>
                    <a:p>
                      <a:pPr algn="ctr"/>
                      <a:r>
                        <a:rPr lang="nl-NL" sz="1100" dirty="0"/>
                        <a:t>1,0</a:t>
                      </a:r>
                    </a:p>
                  </a:txBody>
                  <a:tcPr marL="91436" marR="91436" marT="45732" marB="45732"/>
                </a:tc>
                <a:tc>
                  <a:txBody>
                    <a:bodyPr/>
                    <a:lstStyle/>
                    <a:p>
                      <a:pPr algn="ctr"/>
                      <a:r>
                        <a:rPr lang="nl-NL" sz="1100" dirty="0"/>
                        <a:t>1,0</a:t>
                      </a:r>
                    </a:p>
                  </a:txBody>
                  <a:tcPr marL="91436" marR="91436" marT="45732" marB="45732"/>
                </a:tc>
                <a:tc>
                  <a:txBody>
                    <a:bodyPr/>
                    <a:lstStyle/>
                    <a:p>
                      <a:pPr algn="ctr"/>
                      <a:r>
                        <a:rPr lang="nl-NL" sz="1100" dirty="0"/>
                        <a:t>1,0</a:t>
                      </a:r>
                    </a:p>
                  </a:txBody>
                  <a:tcPr marL="91436" marR="91436" marT="45732" marB="45732"/>
                </a:tc>
                <a:tc>
                  <a:txBody>
                    <a:bodyPr/>
                    <a:lstStyle/>
                    <a:p>
                      <a:pPr algn="ctr"/>
                      <a:r>
                        <a:rPr lang="nl-NL" sz="1100" dirty="0"/>
                        <a:t>1,1</a:t>
                      </a:r>
                    </a:p>
                  </a:txBody>
                  <a:tcPr marL="91436" marR="91436" marT="45732" marB="45732"/>
                </a:tc>
                <a:tc>
                  <a:txBody>
                    <a:bodyPr/>
                    <a:lstStyle/>
                    <a:p>
                      <a:pPr algn="ctr"/>
                      <a:r>
                        <a:rPr lang="nl-NL" sz="1100" dirty="0"/>
                        <a:t>1,1</a:t>
                      </a:r>
                    </a:p>
                  </a:txBody>
                  <a:tcPr marL="91436" marR="91436" marT="45732" marB="45732"/>
                </a:tc>
                <a:tc>
                  <a:txBody>
                    <a:bodyPr/>
                    <a:lstStyle/>
                    <a:p>
                      <a:pPr algn="ctr"/>
                      <a:r>
                        <a:rPr lang="nl-NL" sz="1100" dirty="0"/>
                        <a:t>1,1</a:t>
                      </a:r>
                    </a:p>
                  </a:txBody>
                  <a:tcPr marL="91436" marR="91436" marT="45732" marB="45732"/>
                </a:tc>
                <a:tc>
                  <a:txBody>
                    <a:bodyPr/>
                    <a:lstStyle/>
                    <a:p>
                      <a:pPr algn="ctr"/>
                      <a:r>
                        <a:rPr lang="nl-NL" sz="1100" dirty="0"/>
                        <a:t>1,1</a:t>
                      </a:r>
                    </a:p>
                  </a:txBody>
                  <a:tcPr marL="91436" marR="91436" marT="45732" marB="45732"/>
                </a:tc>
                <a:tc>
                  <a:txBody>
                    <a:bodyPr/>
                    <a:lstStyle/>
                    <a:p>
                      <a:pPr algn="ctr"/>
                      <a:r>
                        <a:rPr lang="nl-NL" sz="1100" dirty="0"/>
                        <a:t>1,2</a:t>
                      </a:r>
                    </a:p>
                  </a:txBody>
                  <a:tcPr marL="91436" marR="91436" marT="45732" marB="45732"/>
                </a:tc>
                <a:tc>
                  <a:txBody>
                    <a:bodyPr/>
                    <a:lstStyle/>
                    <a:p>
                      <a:pPr algn="ctr"/>
                      <a:r>
                        <a:rPr lang="nl-NL" sz="1100" dirty="0"/>
                        <a:t>1,2</a:t>
                      </a:r>
                    </a:p>
                  </a:txBody>
                  <a:tcPr marL="91436" marR="91436" marT="45732" marB="45732"/>
                </a:tc>
                <a:tc>
                  <a:txBody>
                    <a:bodyPr/>
                    <a:lstStyle/>
                    <a:p>
                      <a:pPr algn="ctr"/>
                      <a:r>
                        <a:rPr lang="nl-NL" sz="1100" dirty="0"/>
                        <a:t>1,3</a:t>
                      </a:r>
                    </a:p>
                  </a:txBody>
                  <a:tcPr marL="91436" marR="91436" marT="45732" marB="45732"/>
                </a:tc>
                <a:tc>
                  <a:txBody>
                    <a:bodyPr/>
                    <a:lstStyle/>
                    <a:p>
                      <a:pPr algn="ctr"/>
                      <a:r>
                        <a:rPr lang="nl-NL" sz="1100" dirty="0"/>
                        <a:t>1,3</a:t>
                      </a:r>
                    </a:p>
                  </a:txBody>
                  <a:tcPr marL="91436" marR="91436" marT="45732" marB="45732"/>
                </a:tc>
                <a:tc>
                  <a:txBody>
                    <a:bodyPr/>
                    <a:lstStyle/>
                    <a:p>
                      <a:pPr algn="ctr"/>
                      <a:r>
                        <a:rPr lang="nl-NL" sz="1100" b="1" dirty="0"/>
                        <a:t>0,3 big</a:t>
                      </a:r>
                    </a:p>
                  </a:txBody>
                  <a:tcPr marL="91436" marR="91436" marT="45732" marB="45732"/>
                </a:tc>
                <a:extLst>
                  <a:ext uri="{0D108BD9-81ED-4DB2-BD59-A6C34878D82A}">
                    <a16:rowId xmlns:a16="http://schemas.microsoft.com/office/drawing/2014/main" val="1852570611"/>
                  </a:ext>
                </a:extLst>
              </a:tr>
              <a:tr h="370840">
                <a:tc>
                  <a:txBody>
                    <a:bodyPr/>
                    <a:lstStyle/>
                    <a:p>
                      <a:r>
                        <a:rPr lang="nl-NL" sz="1400" dirty="0"/>
                        <a:t>Totaal geb. biggen p. worp</a:t>
                      </a:r>
                    </a:p>
                  </a:txBody>
                  <a:tcPr/>
                </a:tc>
                <a:tc>
                  <a:txBody>
                    <a:bodyPr/>
                    <a:lstStyle/>
                    <a:p>
                      <a:pPr algn="ctr"/>
                      <a:r>
                        <a:rPr lang="nl-NL" sz="1100" dirty="0"/>
                        <a:t>13,6</a:t>
                      </a:r>
                    </a:p>
                  </a:txBody>
                  <a:tcPr marL="91436" marR="91436" marT="45732" marB="45732"/>
                </a:tc>
                <a:tc>
                  <a:txBody>
                    <a:bodyPr/>
                    <a:lstStyle/>
                    <a:p>
                      <a:pPr algn="ctr"/>
                      <a:r>
                        <a:rPr lang="nl-NL" sz="1100" dirty="0"/>
                        <a:t>14,0</a:t>
                      </a:r>
                    </a:p>
                  </a:txBody>
                  <a:tcPr marL="91436" marR="91436" marT="45732" marB="45732"/>
                </a:tc>
                <a:tc>
                  <a:txBody>
                    <a:bodyPr/>
                    <a:lstStyle/>
                    <a:p>
                      <a:pPr algn="ctr"/>
                      <a:r>
                        <a:rPr lang="nl-NL" sz="1100" dirty="0"/>
                        <a:t>14,1</a:t>
                      </a:r>
                    </a:p>
                  </a:txBody>
                  <a:tcPr marL="91436" marR="91436" marT="45732" marB="45732"/>
                </a:tc>
                <a:tc>
                  <a:txBody>
                    <a:bodyPr/>
                    <a:lstStyle/>
                    <a:p>
                      <a:pPr algn="ctr"/>
                      <a:r>
                        <a:rPr lang="nl-NL" sz="1100" dirty="0"/>
                        <a:t>14,3</a:t>
                      </a:r>
                    </a:p>
                  </a:txBody>
                  <a:tcPr marL="91436" marR="91436" marT="45732" marB="45732"/>
                </a:tc>
                <a:tc>
                  <a:txBody>
                    <a:bodyPr/>
                    <a:lstStyle/>
                    <a:p>
                      <a:pPr algn="ctr"/>
                      <a:r>
                        <a:rPr lang="nl-NL" sz="1100" dirty="0"/>
                        <a:t>14,7</a:t>
                      </a:r>
                    </a:p>
                  </a:txBody>
                  <a:tcPr marL="91436" marR="91436" marT="45732" marB="45732"/>
                </a:tc>
                <a:tc>
                  <a:txBody>
                    <a:bodyPr/>
                    <a:lstStyle/>
                    <a:p>
                      <a:pPr algn="ctr"/>
                      <a:r>
                        <a:rPr lang="nl-NL" sz="1100" dirty="0"/>
                        <a:t>14,9</a:t>
                      </a:r>
                    </a:p>
                  </a:txBody>
                  <a:tcPr marL="91436" marR="91436" marT="45732" marB="45732"/>
                </a:tc>
                <a:tc>
                  <a:txBody>
                    <a:bodyPr/>
                    <a:lstStyle/>
                    <a:p>
                      <a:pPr algn="ctr"/>
                      <a:r>
                        <a:rPr lang="nl-NL" sz="1100" dirty="0"/>
                        <a:t>15,2</a:t>
                      </a:r>
                    </a:p>
                  </a:txBody>
                  <a:tcPr marL="91436" marR="91436" marT="45732" marB="45732"/>
                </a:tc>
                <a:tc>
                  <a:txBody>
                    <a:bodyPr/>
                    <a:lstStyle/>
                    <a:p>
                      <a:pPr algn="ctr"/>
                      <a:r>
                        <a:rPr lang="nl-NL" sz="1100" dirty="0"/>
                        <a:t>15,3</a:t>
                      </a:r>
                    </a:p>
                  </a:txBody>
                  <a:tcPr marL="91436" marR="91436" marT="45732" marB="45732"/>
                </a:tc>
                <a:tc>
                  <a:txBody>
                    <a:bodyPr/>
                    <a:lstStyle/>
                    <a:p>
                      <a:pPr algn="ctr"/>
                      <a:r>
                        <a:rPr lang="nl-NL" sz="1100" dirty="0"/>
                        <a:t>15,6</a:t>
                      </a:r>
                    </a:p>
                  </a:txBody>
                  <a:tcPr marL="91436" marR="91436" marT="45732" marB="45732"/>
                </a:tc>
                <a:tc>
                  <a:txBody>
                    <a:bodyPr/>
                    <a:lstStyle/>
                    <a:p>
                      <a:pPr algn="ctr"/>
                      <a:r>
                        <a:rPr lang="nl-NL" sz="1100" dirty="0"/>
                        <a:t>15,8</a:t>
                      </a:r>
                    </a:p>
                  </a:txBody>
                  <a:tcPr marL="91436" marR="91436" marT="45732" marB="45732"/>
                </a:tc>
                <a:tc>
                  <a:txBody>
                    <a:bodyPr/>
                    <a:lstStyle/>
                    <a:p>
                      <a:pPr algn="ctr"/>
                      <a:r>
                        <a:rPr lang="nl-NL" sz="1100" dirty="0"/>
                        <a:t>16,1</a:t>
                      </a:r>
                    </a:p>
                  </a:txBody>
                  <a:tcPr marL="91436" marR="91436" marT="45732" marB="45732"/>
                </a:tc>
                <a:tc>
                  <a:txBody>
                    <a:bodyPr/>
                    <a:lstStyle/>
                    <a:p>
                      <a:pPr algn="ctr"/>
                      <a:r>
                        <a:rPr lang="nl-NL" sz="1100" dirty="0"/>
                        <a:t>16,1</a:t>
                      </a:r>
                    </a:p>
                  </a:txBody>
                  <a:tcPr marL="91436" marR="91436" marT="45732" marB="45732"/>
                </a:tc>
                <a:tc>
                  <a:txBody>
                    <a:bodyPr/>
                    <a:lstStyle/>
                    <a:p>
                      <a:pPr algn="ctr"/>
                      <a:r>
                        <a:rPr lang="nl-NL" sz="1100" b="1" dirty="0"/>
                        <a:t>2,5 big</a:t>
                      </a:r>
                    </a:p>
                  </a:txBody>
                  <a:tcPr marL="91436" marR="91436" marT="45732" marB="45732"/>
                </a:tc>
                <a:extLst>
                  <a:ext uri="{0D108BD9-81ED-4DB2-BD59-A6C34878D82A}">
                    <a16:rowId xmlns:a16="http://schemas.microsoft.com/office/drawing/2014/main" val="17886380"/>
                  </a:ext>
                </a:extLst>
              </a:tr>
            </a:tbl>
          </a:graphicData>
        </a:graphic>
      </p:graphicFrame>
      <p:sp>
        <p:nvSpPr>
          <p:cNvPr id="6" name="Rechthoek 5"/>
          <p:cNvSpPr/>
          <p:nvPr/>
        </p:nvSpPr>
        <p:spPr>
          <a:xfrm>
            <a:off x="107504" y="5049174"/>
            <a:ext cx="2639569" cy="276999"/>
          </a:xfrm>
          <a:prstGeom prst="rect">
            <a:avLst/>
          </a:prstGeom>
          <a:solidFill>
            <a:schemeClr val="bg1"/>
          </a:solidFill>
          <a:ln>
            <a:solidFill>
              <a:schemeClr val="tx1"/>
            </a:solidFill>
          </a:ln>
        </p:spPr>
        <p:txBody>
          <a:bodyPr wrap="none">
            <a:spAutoFit/>
          </a:bodyPr>
          <a:lstStyle/>
          <a:p>
            <a:pPr>
              <a:spcBef>
                <a:spcPct val="0"/>
              </a:spcBef>
            </a:pPr>
            <a:r>
              <a:rPr lang="nl-NL" altLang="nl-NL" sz="1200" dirty="0">
                <a:latin typeface="Arial" panose="020B0604020202020204" pitchFamily="34" charset="0"/>
              </a:rPr>
              <a:t>Bron: Kengetallenspiegel Agrovision</a:t>
            </a:r>
          </a:p>
        </p:txBody>
      </p:sp>
    </p:spTree>
    <p:extLst>
      <p:ext uri="{BB962C8B-B14F-4D97-AF65-F5344CB8AC3E}">
        <p14:creationId xmlns:p14="http://schemas.microsoft.com/office/powerpoint/2010/main" val="2779920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Biggen door de jaren heen</a:t>
            </a:r>
          </a:p>
        </p:txBody>
      </p:sp>
      <p:graphicFrame>
        <p:nvGraphicFramePr>
          <p:cNvPr id="4" name="Tijdelijke aanduiding voor inhoud 4"/>
          <p:cNvGraphicFramePr>
            <a:graphicFrameLocks/>
          </p:cNvGraphicFramePr>
          <p:nvPr/>
        </p:nvGraphicFramePr>
        <p:xfrm>
          <a:off x="107504" y="2132856"/>
          <a:ext cx="8928991" cy="3037888"/>
        </p:xfrm>
        <a:graphic>
          <a:graphicData uri="http://schemas.openxmlformats.org/drawingml/2006/table">
            <a:tbl>
              <a:tblPr firstRow="1" bandRow="1">
                <a:tableStyleId>{5C22544A-7EE6-4342-B048-85BDC9FD1C3A}</a:tableStyleId>
              </a:tblPr>
              <a:tblGrid>
                <a:gridCol w="1984220">
                  <a:extLst>
                    <a:ext uri="{9D8B030D-6E8A-4147-A177-3AD203B41FA5}">
                      <a16:colId xmlns:a16="http://schemas.microsoft.com/office/drawing/2014/main" val="2749875232"/>
                    </a:ext>
                  </a:extLst>
                </a:gridCol>
                <a:gridCol w="496055">
                  <a:extLst>
                    <a:ext uri="{9D8B030D-6E8A-4147-A177-3AD203B41FA5}">
                      <a16:colId xmlns:a16="http://schemas.microsoft.com/office/drawing/2014/main" val="598557497"/>
                    </a:ext>
                  </a:extLst>
                </a:gridCol>
                <a:gridCol w="496055">
                  <a:extLst>
                    <a:ext uri="{9D8B030D-6E8A-4147-A177-3AD203B41FA5}">
                      <a16:colId xmlns:a16="http://schemas.microsoft.com/office/drawing/2014/main" val="981688561"/>
                    </a:ext>
                  </a:extLst>
                </a:gridCol>
                <a:gridCol w="496055">
                  <a:extLst>
                    <a:ext uri="{9D8B030D-6E8A-4147-A177-3AD203B41FA5}">
                      <a16:colId xmlns:a16="http://schemas.microsoft.com/office/drawing/2014/main" val="2701188143"/>
                    </a:ext>
                  </a:extLst>
                </a:gridCol>
                <a:gridCol w="496055">
                  <a:extLst>
                    <a:ext uri="{9D8B030D-6E8A-4147-A177-3AD203B41FA5}">
                      <a16:colId xmlns:a16="http://schemas.microsoft.com/office/drawing/2014/main" val="3902507374"/>
                    </a:ext>
                  </a:extLst>
                </a:gridCol>
                <a:gridCol w="496055">
                  <a:extLst>
                    <a:ext uri="{9D8B030D-6E8A-4147-A177-3AD203B41FA5}">
                      <a16:colId xmlns:a16="http://schemas.microsoft.com/office/drawing/2014/main" val="3445861473"/>
                    </a:ext>
                  </a:extLst>
                </a:gridCol>
                <a:gridCol w="496055">
                  <a:extLst>
                    <a:ext uri="{9D8B030D-6E8A-4147-A177-3AD203B41FA5}">
                      <a16:colId xmlns:a16="http://schemas.microsoft.com/office/drawing/2014/main" val="2153509523"/>
                    </a:ext>
                  </a:extLst>
                </a:gridCol>
                <a:gridCol w="496055">
                  <a:extLst>
                    <a:ext uri="{9D8B030D-6E8A-4147-A177-3AD203B41FA5}">
                      <a16:colId xmlns:a16="http://schemas.microsoft.com/office/drawing/2014/main" val="3343580583"/>
                    </a:ext>
                  </a:extLst>
                </a:gridCol>
                <a:gridCol w="496055">
                  <a:extLst>
                    <a:ext uri="{9D8B030D-6E8A-4147-A177-3AD203B41FA5}">
                      <a16:colId xmlns:a16="http://schemas.microsoft.com/office/drawing/2014/main" val="1094440792"/>
                    </a:ext>
                  </a:extLst>
                </a:gridCol>
                <a:gridCol w="496055">
                  <a:extLst>
                    <a:ext uri="{9D8B030D-6E8A-4147-A177-3AD203B41FA5}">
                      <a16:colId xmlns:a16="http://schemas.microsoft.com/office/drawing/2014/main" val="1076423836"/>
                    </a:ext>
                  </a:extLst>
                </a:gridCol>
                <a:gridCol w="496055">
                  <a:extLst>
                    <a:ext uri="{9D8B030D-6E8A-4147-A177-3AD203B41FA5}">
                      <a16:colId xmlns:a16="http://schemas.microsoft.com/office/drawing/2014/main" val="960489706"/>
                    </a:ext>
                  </a:extLst>
                </a:gridCol>
                <a:gridCol w="496055">
                  <a:extLst>
                    <a:ext uri="{9D8B030D-6E8A-4147-A177-3AD203B41FA5}">
                      <a16:colId xmlns:a16="http://schemas.microsoft.com/office/drawing/2014/main" val="2676351802"/>
                    </a:ext>
                  </a:extLst>
                </a:gridCol>
                <a:gridCol w="496055">
                  <a:extLst>
                    <a:ext uri="{9D8B030D-6E8A-4147-A177-3AD203B41FA5}">
                      <a16:colId xmlns:a16="http://schemas.microsoft.com/office/drawing/2014/main" val="3329675029"/>
                    </a:ext>
                  </a:extLst>
                </a:gridCol>
                <a:gridCol w="992111">
                  <a:extLst>
                    <a:ext uri="{9D8B030D-6E8A-4147-A177-3AD203B41FA5}">
                      <a16:colId xmlns:a16="http://schemas.microsoft.com/office/drawing/2014/main" val="1151184300"/>
                    </a:ext>
                  </a:extLst>
                </a:gridCol>
              </a:tblGrid>
              <a:tr h="370840">
                <a:tc rowSpan="2">
                  <a:txBody>
                    <a:bodyPr/>
                    <a:lstStyle/>
                    <a:p>
                      <a:r>
                        <a:rPr lang="nl-NL" dirty="0"/>
                        <a:t>Kengetal</a:t>
                      </a:r>
                    </a:p>
                  </a:txBody>
                  <a:tcPr/>
                </a:tc>
                <a:tc gridSpan="12">
                  <a:txBody>
                    <a:bodyPr/>
                    <a:lstStyle/>
                    <a:p>
                      <a:pPr algn="ctr"/>
                      <a:r>
                        <a:rPr lang="nl-NL" dirty="0"/>
                        <a:t>JAREN</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pPr algn="ctr"/>
                      <a:endParaRPr lang="nl-NL" dirty="0"/>
                    </a:p>
                  </a:txBody>
                  <a:tcPr/>
                </a:tc>
                <a:tc hMerge="1">
                  <a:txBody>
                    <a:bodyPr/>
                    <a:lstStyle/>
                    <a:p>
                      <a:pPr algn="ctr"/>
                      <a:endParaRPr lang="nl-NL" dirty="0"/>
                    </a:p>
                  </a:txBody>
                  <a:tcPr/>
                </a:tc>
                <a:tc rowSpan="2">
                  <a:txBody>
                    <a:bodyPr/>
                    <a:lstStyle/>
                    <a:p>
                      <a:pPr algn="ctr"/>
                      <a:r>
                        <a:rPr lang="nl-NL" dirty="0"/>
                        <a:t>Verschil</a:t>
                      </a:r>
                    </a:p>
                  </a:txBody>
                  <a:tcPr/>
                </a:tc>
                <a:extLst>
                  <a:ext uri="{0D108BD9-81ED-4DB2-BD59-A6C34878D82A}">
                    <a16:rowId xmlns:a16="http://schemas.microsoft.com/office/drawing/2014/main" val="2510643336"/>
                  </a:ext>
                </a:extLst>
              </a:tr>
              <a:tr h="370840">
                <a:tc vMerge="1">
                  <a:txBody>
                    <a:bodyPr/>
                    <a:lstStyle/>
                    <a:p>
                      <a:endParaRPr lang="nl-NL" dirty="0"/>
                    </a:p>
                  </a:txBody>
                  <a:tcPr/>
                </a:tc>
                <a:tc>
                  <a:txBody>
                    <a:bodyPr/>
                    <a:lstStyle/>
                    <a:p>
                      <a:pPr algn="ctr"/>
                      <a:r>
                        <a:rPr lang="nl-NL" sz="1100" dirty="0">
                          <a:solidFill>
                            <a:schemeClr val="tx1"/>
                          </a:solidFill>
                        </a:rPr>
                        <a:t>2007</a:t>
                      </a:r>
                    </a:p>
                  </a:txBody>
                  <a:tcPr marL="91436" marR="91436" marT="45732" marB="45732"/>
                </a:tc>
                <a:tc>
                  <a:txBody>
                    <a:bodyPr/>
                    <a:lstStyle/>
                    <a:p>
                      <a:pPr algn="ctr"/>
                      <a:r>
                        <a:rPr lang="nl-NL" sz="1100" dirty="0">
                          <a:solidFill>
                            <a:schemeClr val="tx1"/>
                          </a:solidFill>
                        </a:rPr>
                        <a:t>2008</a:t>
                      </a:r>
                    </a:p>
                  </a:txBody>
                  <a:tcPr marL="91436" marR="91436" marT="45732" marB="45732"/>
                </a:tc>
                <a:tc>
                  <a:txBody>
                    <a:bodyPr/>
                    <a:lstStyle/>
                    <a:p>
                      <a:pPr algn="ctr"/>
                      <a:r>
                        <a:rPr lang="nl-NL" sz="1100" dirty="0">
                          <a:solidFill>
                            <a:schemeClr val="tx1"/>
                          </a:solidFill>
                        </a:rPr>
                        <a:t>2009</a:t>
                      </a:r>
                    </a:p>
                  </a:txBody>
                  <a:tcPr marL="91436" marR="91436" marT="45732" marB="45732"/>
                </a:tc>
                <a:tc>
                  <a:txBody>
                    <a:bodyPr/>
                    <a:lstStyle/>
                    <a:p>
                      <a:pPr algn="ctr"/>
                      <a:r>
                        <a:rPr lang="nl-NL" sz="1100" dirty="0">
                          <a:solidFill>
                            <a:schemeClr val="tx1"/>
                          </a:solidFill>
                        </a:rPr>
                        <a:t>2010</a:t>
                      </a:r>
                    </a:p>
                  </a:txBody>
                  <a:tcPr marL="91436" marR="91436" marT="45732" marB="45732"/>
                </a:tc>
                <a:tc>
                  <a:txBody>
                    <a:bodyPr/>
                    <a:lstStyle/>
                    <a:p>
                      <a:pPr algn="ctr"/>
                      <a:r>
                        <a:rPr lang="nl-NL" sz="1100" dirty="0">
                          <a:solidFill>
                            <a:schemeClr val="tx1"/>
                          </a:solidFill>
                        </a:rPr>
                        <a:t>2011</a:t>
                      </a:r>
                    </a:p>
                  </a:txBody>
                  <a:tcPr marL="91436" marR="91436" marT="45732" marB="45732"/>
                </a:tc>
                <a:tc>
                  <a:txBody>
                    <a:bodyPr/>
                    <a:lstStyle/>
                    <a:p>
                      <a:pPr algn="ctr"/>
                      <a:r>
                        <a:rPr lang="nl-NL" sz="1100" dirty="0">
                          <a:solidFill>
                            <a:schemeClr val="tx1"/>
                          </a:solidFill>
                        </a:rPr>
                        <a:t>2012</a:t>
                      </a:r>
                    </a:p>
                  </a:txBody>
                  <a:tcPr marL="91436" marR="91436" marT="45732" marB="45732"/>
                </a:tc>
                <a:tc>
                  <a:txBody>
                    <a:bodyPr/>
                    <a:lstStyle/>
                    <a:p>
                      <a:pPr algn="ctr"/>
                      <a:r>
                        <a:rPr lang="nl-NL" sz="1100" dirty="0">
                          <a:solidFill>
                            <a:schemeClr val="tx1"/>
                          </a:solidFill>
                        </a:rPr>
                        <a:t>2013</a:t>
                      </a:r>
                    </a:p>
                  </a:txBody>
                  <a:tcPr marL="91436" marR="91436" marT="45732" marB="45732"/>
                </a:tc>
                <a:tc>
                  <a:txBody>
                    <a:bodyPr/>
                    <a:lstStyle/>
                    <a:p>
                      <a:pPr algn="ctr"/>
                      <a:r>
                        <a:rPr lang="nl-NL" sz="1100" dirty="0">
                          <a:solidFill>
                            <a:schemeClr val="tx1"/>
                          </a:solidFill>
                        </a:rPr>
                        <a:t>2014</a:t>
                      </a:r>
                    </a:p>
                  </a:txBody>
                  <a:tcPr marL="91436" marR="91436" marT="45732" marB="45732"/>
                </a:tc>
                <a:tc>
                  <a:txBody>
                    <a:bodyPr/>
                    <a:lstStyle/>
                    <a:p>
                      <a:pPr algn="ctr"/>
                      <a:r>
                        <a:rPr lang="nl-NL" sz="1100" dirty="0">
                          <a:solidFill>
                            <a:schemeClr val="tx1"/>
                          </a:solidFill>
                        </a:rPr>
                        <a:t>2015</a:t>
                      </a:r>
                    </a:p>
                  </a:txBody>
                  <a:tcPr marL="91436" marR="91436" marT="45732" marB="45732"/>
                </a:tc>
                <a:tc>
                  <a:txBody>
                    <a:bodyPr/>
                    <a:lstStyle/>
                    <a:p>
                      <a:pPr algn="ctr"/>
                      <a:r>
                        <a:rPr lang="nl-NL" sz="1100" dirty="0">
                          <a:solidFill>
                            <a:schemeClr val="tx1"/>
                          </a:solidFill>
                        </a:rPr>
                        <a:t>2016</a:t>
                      </a:r>
                    </a:p>
                  </a:txBody>
                  <a:tcPr marL="91436" marR="91436" marT="45732" marB="45732"/>
                </a:tc>
                <a:tc>
                  <a:txBody>
                    <a:bodyPr/>
                    <a:lstStyle/>
                    <a:p>
                      <a:pPr algn="ctr"/>
                      <a:r>
                        <a:rPr lang="nl-NL" sz="1100" dirty="0">
                          <a:solidFill>
                            <a:schemeClr val="tx1"/>
                          </a:solidFill>
                        </a:rPr>
                        <a:t>2017</a:t>
                      </a:r>
                    </a:p>
                  </a:txBody>
                  <a:tcPr marL="91436" marR="91436" marT="45732" marB="45732"/>
                </a:tc>
                <a:tc>
                  <a:txBody>
                    <a:bodyPr/>
                    <a:lstStyle/>
                    <a:p>
                      <a:pPr algn="ctr"/>
                      <a:r>
                        <a:rPr lang="nl-NL" sz="1100" dirty="0">
                          <a:solidFill>
                            <a:schemeClr val="tx1"/>
                          </a:solidFill>
                        </a:rPr>
                        <a:t>2018</a:t>
                      </a:r>
                    </a:p>
                  </a:txBody>
                  <a:tcPr marL="91436" marR="91436" marT="45732" marB="45732"/>
                </a:tc>
                <a:tc vMerge="1">
                  <a:txBody>
                    <a:bodyPr/>
                    <a:lstStyle/>
                    <a:p>
                      <a:endParaRPr lang="nl-NL"/>
                    </a:p>
                  </a:txBody>
                  <a:tcPr/>
                </a:tc>
                <a:extLst>
                  <a:ext uri="{0D108BD9-81ED-4DB2-BD59-A6C34878D82A}">
                    <a16:rowId xmlns:a16="http://schemas.microsoft.com/office/drawing/2014/main" val="1296075247"/>
                  </a:ext>
                </a:extLst>
              </a:tr>
              <a:tr h="370840">
                <a:tc>
                  <a:txBody>
                    <a:bodyPr/>
                    <a:lstStyle/>
                    <a:p>
                      <a:r>
                        <a:rPr lang="nl-NL" sz="1400" dirty="0"/>
                        <a:t>Levend geb. biggen p. worp</a:t>
                      </a:r>
                    </a:p>
                  </a:txBody>
                  <a:tcPr/>
                </a:tc>
                <a:tc>
                  <a:txBody>
                    <a:bodyPr/>
                    <a:lstStyle/>
                    <a:p>
                      <a:pPr algn="ctr"/>
                      <a:r>
                        <a:rPr lang="nl-NL" sz="1200" dirty="0"/>
                        <a:t>12,6</a:t>
                      </a:r>
                    </a:p>
                  </a:txBody>
                  <a:tcPr marL="91436" marR="91436" marT="45732" marB="45732"/>
                </a:tc>
                <a:tc>
                  <a:txBody>
                    <a:bodyPr/>
                    <a:lstStyle/>
                    <a:p>
                      <a:pPr algn="ctr"/>
                      <a:r>
                        <a:rPr lang="nl-NL" sz="1200" dirty="0"/>
                        <a:t>13,0</a:t>
                      </a:r>
                    </a:p>
                  </a:txBody>
                  <a:tcPr marL="91436" marR="91436" marT="45732" marB="45732"/>
                </a:tc>
                <a:tc>
                  <a:txBody>
                    <a:bodyPr/>
                    <a:lstStyle/>
                    <a:p>
                      <a:pPr algn="ctr"/>
                      <a:r>
                        <a:rPr lang="nl-NL" sz="1200" dirty="0"/>
                        <a:t>13,1</a:t>
                      </a:r>
                    </a:p>
                  </a:txBody>
                  <a:tcPr marL="91436" marR="91436" marT="45732" marB="45732"/>
                </a:tc>
                <a:tc>
                  <a:txBody>
                    <a:bodyPr/>
                    <a:lstStyle/>
                    <a:p>
                      <a:pPr algn="ctr"/>
                      <a:r>
                        <a:rPr lang="nl-NL" sz="1200" dirty="0"/>
                        <a:t>13,3</a:t>
                      </a:r>
                    </a:p>
                  </a:txBody>
                  <a:tcPr marL="91436" marR="91436" marT="45732" marB="45732"/>
                </a:tc>
                <a:tc>
                  <a:txBody>
                    <a:bodyPr/>
                    <a:lstStyle/>
                    <a:p>
                      <a:pPr algn="ctr"/>
                      <a:r>
                        <a:rPr lang="nl-NL" sz="1200" dirty="0"/>
                        <a:t>13,6</a:t>
                      </a:r>
                    </a:p>
                  </a:txBody>
                  <a:tcPr marL="91436" marR="91436" marT="45732" marB="45732"/>
                </a:tc>
                <a:tc>
                  <a:txBody>
                    <a:bodyPr/>
                    <a:lstStyle/>
                    <a:p>
                      <a:pPr algn="ctr"/>
                      <a:r>
                        <a:rPr lang="nl-NL" sz="1200" dirty="0"/>
                        <a:t>13,8</a:t>
                      </a:r>
                    </a:p>
                  </a:txBody>
                  <a:tcPr marL="91436" marR="91436" marT="45732" marB="45732"/>
                </a:tc>
                <a:tc>
                  <a:txBody>
                    <a:bodyPr/>
                    <a:lstStyle/>
                    <a:p>
                      <a:pPr algn="ctr"/>
                      <a:r>
                        <a:rPr lang="nl-NL" sz="1200" dirty="0"/>
                        <a:t>14,1</a:t>
                      </a:r>
                    </a:p>
                  </a:txBody>
                  <a:tcPr marL="91436" marR="91436" marT="45732" marB="45732"/>
                </a:tc>
                <a:tc>
                  <a:txBody>
                    <a:bodyPr/>
                    <a:lstStyle/>
                    <a:p>
                      <a:pPr algn="ctr"/>
                      <a:r>
                        <a:rPr lang="nl-NL" sz="1200" dirty="0"/>
                        <a:t>14,2</a:t>
                      </a:r>
                    </a:p>
                  </a:txBody>
                  <a:tcPr marL="91436" marR="91436" marT="45732" marB="45732"/>
                </a:tc>
                <a:tc>
                  <a:txBody>
                    <a:bodyPr/>
                    <a:lstStyle/>
                    <a:p>
                      <a:pPr algn="ctr"/>
                      <a:r>
                        <a:rPr lang="nl-NL" sz="1200" dirty="0"/>
                        <a:t>14,4</a:t>
                      </a:r>
                    </a:p>
                  </a:txBody>
                  <a:tcPr marL="91436" marR="91436" marT="45732" marB="45732"/>
                </a:tc>
                <a:tc>
                  <a:txBody>
                    <a:bodyPr/>
                    <a:lstStyle/>
                    <a:p>
                      <a:pPr algn="ctr"/>
                      <a:r>
                        <a:rPr lang="nl-NL" sz="1200" dirty="0"/>
                        <a:t>14,6</a:t>
                      </a:r>
                    </a:p>
                  </a:txBody>
                  <a:tcPr marL="91436" marR="91436" marT="45732" marB="45732"/>
                </a:tc>
                <a:tc>
                  <a:txBody>
                    <a:bodyPr/>
                    <a:lstStyle/>
                    <a:p>
                      <a:pPr algn="ctr"/>
                      <a:r>
                        <a:rPr lang="nl-NL" sz="1200" dirty="0"/>
                        <a:t>14,8</a:t>
                      </a:r>
                    </a:p>
                  </a:txBody>
                  <a:tcPr marL="91436" marR="91436" marT="45732" marB="45732"/>
                </a:tc>
                <a:tc>
                  <a:txBody>
                    <a:bodyPr/>
                    <a:lstStyle/>
                    <a:p>
                      <a:pPr algn="ctr"/>
                      <a:r>
                        <a:rPr lang="nl-NL" sz="1200" dirty="0"/>
                        <a:t>14,8</a:t>
                      </a:r>
                    </a:p>
                  </a:txBody>
                  <a:tcPr marL="91436" marR="91436" marT="45732" marB="45732"/>
                </a:tc>
                <a:tc>
                  <a:txBody>
                    <a:bodyPr/>
                    <a:lstStyle/>
                    <a:p>
                      <a:pPr algn="ctr"/>
                      <a:r>
                        <a:rPr lang="nl-NL" sz="1200" b="1" dirty="0"/>
                        <a:t>2,2</a:t>
                      </a:r>
                      <a:r>
                        <a:rPr lang="nl-NL" sz="1200" b="1" baseline="0" dirty="0"/>
                        <a:t> </a:t>
                      </a:r>
                      <a:r>
                        <a:rPr lang="nl-NL" sz="1200" b="1" dirty="0"/>
                        <a:t>big</a:t>
                      </a:r>
                    </a:p>
                  </a:txBody>
                  <a:tcPr marL="91436" marR="91436" marT="45732" marB="45732"/>
                </a:tc>
                <a:extLst>
                  <a:ext uri="{0D108BD9-81ED-4DB2-BD59-A6C34878D82A}">
                    <a16:rowId xmlns:a16="http://schemas.microsoft.com/office/drawing/2014/main" val="3755999822"/>
                  </a:ext>
                </a:extLst>
              </a:tr>
              <a:tr h="370840">
                <a:tc>
                  <a:txBody>
                    <a:bodyPr/>
                    <a:lstStyle/>
                    <a:p>
                      <a:r>
                        <a:rPr lang="nl-NL" sz="1400" dirty="0"/>
                        <a:t>Sterfte-% tot spenen</a:t>
                      </a:r>
                    </a:p>
                  </a:txBody>
                  <a:tcPr marL="91436" marR="91436" marT="45732" marB="45732"/>
                </a:tc>
                <a:tc>
                  <a:txBody>
                    <a:bodyPr/>
                    <a:lstStyle/>
                    <a:p>
                      <a:pPr algn="ctr"/>
                      <a:r>
                        <a:rPr lang="nl-NL" sz="1100" dirty="0"/>
                        <a:t>12,8</a:t>
                      </a:r>
                    </a:p>
                  </a:txBody>
                  <a:tcPr marL="91436" marR="91436" marT="45732" marB="45732"/>
                </a:tc>
                <a:tc>
                  <a:txBody>
                    <a:bodyPr/>
                    <a:lstStyle/>
                    <a:p>
                      <a:pPr algn="ctr"/>
                      <a:r>
                        <a:rPr lang="nl-NL" sz="1100" dirty="0"/>
                        <a:t>12,9</a:t>
                      </a:r>
                    </a:p>
                  </a:txBody>
                  <a:tcPr marL="91436" marR="91436" marT="45732" marB="45732"/>
                </a:tc>
                <a:tc>
                  <a:txBody>
                    <a:bodyPr/>
                    <a:lstStyle/>
                    <a:p>
                      <a:pPr algn="ctr"/>
                      <a:r>
                        <a:rPr lang="nl-NL" sz="1100" dirty="0"/>
                        <a:t>12,8</a:t>
                      </a:r>
                    </a:p>
                  </a:txBody>
                  <a:tcPr marL="91436" marR="91436" marT="45732" marB="45732"/>
                </a:tc>
                <a:tc>
                  <a:txBody>
                    <a:bodyPr/>
                    <a:lstStyle/>
                    <a:p>
                      <a:pPr algn="ctr"/>
                      <a:r>
                        <a:rPr lang="nl-NL" sz="1100" dirty="0"/>
                        <a:t>12,6</a:t>
                      </a:r>
                    </a:p>
                  </a:txBody>
                  <a:tcPr marL="91436" marR="91436" marT="45732" marB="45732"/>
                </a:tc>
                <a:tc>
                  <a:txBody>
                    <a:bodyPr/>
                    <a:lstStyle/>
                    <a:p>
                      <a:pPr algn="ctr"/>
                      <a:r>
                        <a:rPr lang="nl-NL" sz="1100" dirty="0"/>
                        <a:t>12,8</a:t>
                      </a:r>
                    </a:p>
                  </a:txBody>
                  <a:tcPr marL="91436" marR="91436" marT="45732" marB="45732"/>
                </a:tc>
                <a:tc>
                  <a:txBody>
                    <a:bodyPr/>
                    <a:lstStyle/>
                    <a:p>
                      <a:pPr algn="ctr"/>
                      <a:r>
                        <a:rPr lang="nl-NL" sz="1100" dirty="0"/>
                        <a:t>13,0</a:t>
                      </a:r>
                    </a:p>
                  </a:txBody>
                  <a:tcPr marL="91436" marR="91436" marT="45732" marB="45732"/>
                </a:tc>
                <a:tc>
                  <a:txBody>
                    <a:bodyPr/>
                    <a:lstStyle/>
                    <a:p>
                      <a:pPr algn="ctr"/>
                      <a:r>
                        <a:rPr lang="nl-NL" sz="1100" dirty="0"/>
                        <a:t>13,3</a:t>
                      </a:r>
                    </a:p>
                  </a:txBody>
                  <a:tcPr marL="91436" marR="91436" marT="45732" marB="45732"/>
                </a:tc>
                <a:tc>
                  <a:txBody>
                    <a:bodyPr/>
                    <a:lstStyle/>
                    <a:p>
                      <a:pPr algn="ctr"/>
                      <a:r>
                        <a:rPr lang="nl-NL" sz="1100" dirty="0"/>
                        <a:t>13,3</a:t>
                      </a:r>
                    </a:p>
                  </a:txBody>
                  <a:tcPr marL="91436" marR="91436" marT="45732" marB="45732"/>
                </a:tc>
                <a:tc>
                  <a:txBody>
                    <a:bodyPr/>
                    <a:lstStyle/>
                    <a:p>
                      <a:pPr algn="ctr"/>
                      <a:r>
                        <a:rPr lang="nl-NL" sz="1100" dirty="0"/>
                        <a:t>13,8</a:t>
                      </a:r>
                    </a:p>
                  </a:txBody>
                  <a:tcPr marL="91436" marR="91436" marT="45732" marB="45732"/>
                </a:tc>
                <a:tc>
                  <a:txBody>
                    <a:bodyPr/>
                    <a:lstStyle/>
                    <a:p>
                      <a:pPr algn="ctr"/>
                      <a:r>
                        <a:rPr lang="nl-NL" sz="1100" dirty="0"/>
                        <a:t>13,9</a:t>
                      </a:r>
                    </a:p>
                  </a:txBody>
                  <a:tcPr marL="91436" marR="91436" marT="45732" marB="45732"/>
                </a:tc>
                <a:tc>
                  <a:txBody>
                    <a:bodyPr/>
                    <a:lstStyle/>
                    <a:p>
                      <a:pPr algn="ctr"/>
                      <a:r>
                        <a:rPr lang="nl-NL" sz="1100" dirty="0"/>
                        <a:t>13,4</a:t>
                      </a:r>
                    </a:p>
                  </a:txBody>
                  <a:tcPr marL="91436" marR="91436" marT="45732" marB="45732"/>
                </a:tc>
                <a:tc>
                  <a:txBody>
                    <a:bodyPr/>
                    <a:lstStyle/>
                    <a:p>
                      <a:pPr algn="ctr"/>
                      <a:r>
                        <a:rPr lang="nl-NL" sz="1100" dirty="0"/>
                        <a:t>13,4</a:t>
                      </a:r>
                    </a:p>
                  </a:txBody>
                  <a:tcPr marL="91436" marR="91436" marT="45732" marB="45732"/>
                </a:tc>
                <a:tc>
                  <a:txBody>
                    <a:bodyPr/>
                    <a:lstStyle/>
                    <a:p>
                      <a:pPr algn="ctr"/>
                      <a:r>
                        <a:rPr lang="nl-NL" sz="1100" b="1" dirty="0"/>
                        <a:t>1,6 %</a:t>
                      </a:r>
                    </a:p>
                  </a:txBody>
                  <a:tcPr marL="91436" marR="91436" marT="45732" marB="45732"/>
                </a:tc>
                <a:extLst>
                  <a:ext uri="{0D108BD9-81ED-4DB2-BD59-A6C34878D82A}">
                    <a16:rowId xmlns:a16="http://schemas.microsoft.com/office/drawing/2014/main" val="2037094862"/>
                  </a:ext>
                </a:extLst>
              </a:tr>
              <a:tr h="370840">
                <a:tc>
                  <a:txBody>
                    <a:bodyPr/>
                    <a:lstStyle/>
                    <a:p>
                      <a:r>
                        <a:rPr lang="nl-NL" sz="1400" dirty="0"/>
                        <a:t>Gespeende</a:t>
                      </a:r>
                      <a:r>
                        <a:rPr lang="nl-NL" sz="1400" baseline="0" dirty="0"/>
                        <a:t> biggen p. worp</a:t>
                      </a:r>
                      <a:endParaRPr lang="nl-NL" sz="1400" dirty="0"/>
                    </a:p>
                  </a:txBody>
                  <a:tcPr marL="91436" marR="91436" marT="45732" marB="45732"/>
                </a:tc>
                <a:tc>
                  <a:txBody>
                    <a:bodyPr/>
                    <a:lstStyle/>
                    <a:p>
                      <a:pPr algn="ctr"/>
                      <a:r>
                        <a:rPr lang="nl-NL" sz="1100" dirty="0"/>
                        <a:t>11,0</a:t>
                      </a:r>
                    </a:p>
                  </a:txBody>
                  <a:tcPr marL="91436" marR="91436" marT="45732" marB="45732"/>
                </a:tc>
                <a:tc>
                  <a:txBody>
                    <a:bodyPr/>
                    <a:lstStyle/>
                    <a:p>
                      <a:pPr algn="ctr"/>
                      <a:r>
                        <a:rPr lang="nl-NL" sz="1100" dirty="0"/>
                        <a:t>11,3</a:t>
                      </a:r>
                    </a:p>
                  </a:txBody>
                  <a:tcPr marL="91436" marR="91436" marT="45732" marB="45732"/>
                </a:tc>
                <a:tc>
                  <a:txBody>
                    <a:bodyPr/>
                    <a:lstStyle/>
                    <a:p>
                      <a:pPr algn="ctr"/>
                      <a:r>
                        <a:rPr lang="nl-NL" sz="1100" dirty="0"/>
                        <a:t>11,4</a:t>
                      </a:r>
                    </a:p>
                  </a:txBody>
                  <a:tcPr marL="91436" marR="91436" marT="45732" marB="45732"/>
                </a:tc>
                <a:tc>
                  <a:txBody>
                    <a:bodyPr/>
                    <a:lstStyle/>
                    <a:p>
                      <a:pPr algn="ctr"/>
                      <a:r>
                        <a:rPr lang="nl-NL" sz="1100" dirty="0"/>
                        <a:t>11,6</a:t>
                      </a:r>
                    </a:p>
                  </a:txBody>
                  <a:tcPr marL="91436" marR="91436" marT="45732" marB="45732"/>
                </a:tc>
                <a:tc>
                  <a:txBody>
                    <a:bodyPr/>
                    <a:lstStyle/>
                    <a:p>
                      <a:pPr algn="ctr"/>
                      <a:r>
                        <a:rPr lang="nl-NL" sz="1100" dirty="0"/>
                        <a:t>11,8</a:t>
                      </a:r>
                    </a:p>
                  </a:txBody>
                  <a:tcPr marL="91436" marR="91436" marT="45732" marB="45732"/>
                </a:tc>
                <a:tc>
                  <a:txBody>
                    <a:bodyPr/>
                    <a:lstStyle/>
                    <a:p>
                      <a:pPr algn="ctr"/>
                      <a:r>
                        <a:rPr lang="nl-NL" sz="1100" dirty="0"/>
                        <a:t>12,0</a:t>
                      </a:r>
                    </a:p>
                  </a:txBody>
                  <a:tcPr marL="91436" marR="91436" marT="45732" marB="45732"/>
                </a:tc>
                <a:tc>
                  <a:txBody>
                    <a:bodyPr/>
                    <a:lstStyle/>
                    <a:p>
                      <a:pPr algn="ctr"/>
                      <a:r>
                        <a:rPr lang="nl-NL" sz="1100" dirty="0"/>
                        <a:t>12,1</a:t>
                      </a:r>
                    </a:p>
                  </a:txBody>
                  <a:tcPr marL="91436" marR="91436" marT="45732" marB="45732"/>
                </a:tc>
                <a:tc>
                  <a:txBody>
                    <a:bodyPr/>
                    <a:lstStyle/>
                    <a:p>
                      <a:pPr algn="ctr"/>
                      <a:r>
                        <a:rPr lang="nl-NL" sz="1100" dirty="0"/>
                        <a:t>12,3</a:t>
                      </a:r>
                    </a:p>
                  </a:txBody>
                  <a:tcPr marL="91436" marR="91436" marT="45732" marB="45732"/>
                </a:tc>
                <a:tc>
                  <a:txBody>
                    <a:bodyPr/>
                    <a:lstStyle/>
                    <a:p>
                      <a:pPr algn="ctr"/>
                      <a:r>
                        <a:rPr lang="nl-NL" sz="1100" dirty="0"/>
                        <a:t>12,4</a:t>
                      </a:r>
                    </a:p>
                  </a:txBody>
                  <a:tcPr marL="91436" marR="91436" marT="45732" marB="45732"/>
                </a:tc>
                <a:tc>
                  <a:txBody>
                    <a:bodyPr/>
                    <a:lstStyle/>
                    <a:p>
                      <a:pPr algn="ctr"/>
                      <a:r>
                        <a:rPr lang="nl-NL" sz="1100" dirty="0"/>
                        <a:t>12,5</a:t>
                      </a:r>
                    </a:p>
                  </a:txBody>
                  <a:tcPr marL="91436" marR="91436" marT="45732" marB="45732"/>
                </a:tc>
                <a:tc>
                  <a:txBody>
                    <a:bodyPr/>
                    <a:lstStyle/>
                    <a:p>
                      <a:pPr algn="ctr"/>
                      <a:r>
                        <a:rPr lang="nl-NL" sz="1100" dirty="0"/>
                        <a:t>12,8</a:t>
                      </a:r>
                    </a:p>
                  </a:txBody>
                  <a:tcPr marL="91436" marR="91436" marT="45732" marB="45732"/>
                </a:tc>
                <a:tc>
                  <a:txBody>
                    <a:bodyPr/>
                    <a:lstStyle/>
                    <a:p>
                      <a:pPr algn="ctr"/>
                      <a:r>
                        <a:rPr lang="nl-NL" sz="1100" dirty="0"/>
                        <a:t>12,8</a:t>
                      </a:r>
                    </a:p>
                  </a:txBody>
                  <a:tcPr marL="91436" marR="91436" marT="45732" marB="45732"/>
                </a:tc>
                <a:tc>
                  <a:txBody>
                    <a:bodyPr/>
                    <a:lstStyle/>
                    <a:p>
                      <a:pPr algn="ctr"/>
                      <a:r>
                        <a:rPr lang="nl-NL" sz="1100" b="1" dirty="0"/>
                        <a:t>1,8 big</a:t>
                      </a:r>
                    </a:p>
                  </a:txBody>
                  <a:tcPr marL="91436" marR="91436" marT="45732" marB="45732"/>
                </a:tc>
                <a:extLst>
                  <a:ext uri="{0D108BD9-81ED-4DB2-BD59-A6C34878D82A}">
                    <a16:rowId xmlns:a16="http://schemas.microsoft.com/office/drawing/2014/main" val="379029522"/>
                  </a:ext>
                </a:extLst>
              </a:tr>
              <a:tr h="370840">
                <a:tc>
                  <a:txBody>
                    <a:bodyPr/>
                    <a:lstStyle/>
                    <a:p>
                      <a:r>
                        <a:rPr lang="nl-NL" sz="1400" dirty="0"/>
                        <a:t>Sterfte-% na spenen</a:t>
                      </a:r>
                    </a:p>
                  </a:txBody>
                  <a:tcPr marL="91436" marR="91436" marT="45732" marB="45732"/>
                </a:tc>
                <a:tc>
                  <a:txBody>
                    <a:bodyPr/>
                    <a:lstStyle/>
                    <a:p>
                      <a:pPr algn="ctr"/>
                      <a:r>
                        <a:rPr lang="nl-NL" sz="1100" dirty="0"/>
                        <a:t>1,9</a:t>
                      </a:r>
                    </a:p>
                  </a:txBody>
                  <a:tcPr marL="91436" marR="91436" marT="45732" marB="45732"/>
                </a:tc>
                <a:tc>
                  <a:txBody>
                    <a:bodyPr/>
                    <a:lstStyle/>
                    <a:p>
                      <a:pPr algn="ctr"/>
                      <a:r>
                        <a:rPr lang="nl-NL" sz="1100" dirty="0"/>
                        <a:t>1,9</a:t>
                      </a:r>
                    </a:p>
                  </a:txBody>
                  <a:tcPr marL="91436" marR="91436" marT="45732" marB="45732"/>
                </a:tc>
                <a:tc>
                  <a:txBody>
                    <a:bodyPr/>
                    <a:lstStyle/>
                    <a:p>
                      <a:pPr algn="ctr"/>
                      <a:r>
                        <a:rPr lang="nl-NL" sz="1100" dirty="0"/>
                        <a:t>1,9</a:t>
                      </a:r>
                    </a:p>
                  </a:txBody>
                  <a:tcPr marL="91436" marR="91436" marT="45732" marB="45732"/>
                </a:tc>
                <a:tc>
                  <a:txBody>
                    <a:bodyPr/>
                    <a:lstStyle/>
                    <a:p>
                      <a:pPr algn="ctr"/>
                      <a:r>
                        <a:rPr lang="nl-NL" sz="1100" dirty="0"/>
                        <a:t>2,0</a:t>
                      </a:r>
                    </a:p>
                  </a:txBody>
                  <a:tcPr marL="91436" marR="91436" marT="45732" marB="45732"/>
                </a:tc>
                <a:tc>
                  <a:txBody>
                    <a:bodyPr/>
                    <a:lstStyle/>
                    <a:p>
                      <a:pPr algn="ctr"/>
                      <a:r>
                        <a:rPr lang="nl-NL" sz="1100" dirty="0"/>
                        <a:t>2,1</a:t>
                      </a:r>
                    </a:p>
                  </a:txBody>
                  <a:tcPr marL="91436" marR="91436" marT="45732" marB="45732"/>
                </a:tc>
                <a:tc>
                  <a:txBody>
                    <a:bodyPr/>
                    <a:lstStyle/>
                    <a:p>
                      <a:pPr algn="ctr"/>
                      <a:r>
                        <a:rPr lang="nl-NL" sz="1100" dirty="0"/>
                        <a:t>2,2</a:t>
                      </a:r>
                    </a:p>
                  </a:txBody>
                  <a:tcPr marL="91436" marR="91436" marT="45732" marB="45732"/>
                </a:tc>
                <a:tc>
                  <a:txBody>
                    <a:bodyPr/>
                    <a:lstStyle/>
                    <a:p>
                      <a:pPr algn="ctr"/>
                      <a:r>
                        <a:rPr lang="nl-NL" sz="1100" dirty="0"/>
                        <a:t>2,3</a:t>
                      </a:r>
                    </a:p>
                  </a:txBody>
                  <a:tcPr marL="91436" marR="91436" marT="45732" marB="45732"/>
                </a:tc>
                <a:tc>
                  <a:txBody>
                    <a:bodyPr/>
                    <a:lstStyle/>
                    <a:p>
                      <a:pPr algn="ctr"/>
                      <a:r>
                        <a:rPr lang="nl-NL" sz="1100" dirty="0"/>
                        <a:t>2,5</a:t>
                      </a:r>
                    </a:p>
                  </a:txBody>
                  <a:tcPr marL="91436" marR="91436" marT="45732" marB="45732"/>
                </a:tc>
                <a:tc>
                  <a:txBody>
                    <a:bodyPr/>
                    <a:lstStyle/>
                    <a:p>
                      <a:pPr algn="ctr"/>
                      <a:r>
                        <a:rPr lang="nl-NL" sz="1100" dirty="0"/>
                        <a:t>2,6</a:t>
                      </a:r>
                    </a:p>
                  </a:txBody>
                  <a:tcPr marL="91436" marR="91436" marT="45732" marB="45732"/>
                </a:tc>
                <a:tc>
                  <a:txBody>
                    <a:bodyPr/>
                    <a:lstStyle/>
                    <a:p>
                      <a:pPr algn="ctr"/>
                      <a:r>
                        <a:rPr lang="nl-NL" sz="1100" dirty="0"/>
                        <a:t>2,5</a:t>
                      </a:r>
                    </a:p>
                  </a:txBody>
                  <a:tcPr marL="91436" marR="91436" marT="45732" marB="45732"/>
                </a:tc>
                <a:tc>
                  <a:txBody>
                    <a:bodyPr/>
                    <a:lstStyle/>
                    <a:p>
                      <a:pPr algn="ctr"/>
                      <a:r>
                        <a:rPr lang="nl-NL" sz="1100" dirty="0"/>
                        <a:t>2,5</a:t>
                      </a:r>
                    </a:p>
                  </a:txBody>
                  <a:tcPr marL="91436" marR="91436" marT="45732" marB="45732"/>
                </a:tc>
                <a:tc>
                  <a:txBody>
                    <a:bodyPr/>
                    <a:lstStyle/>
                    <a:p>
                      <a:pPr algn="ctr"/>
                      <a:r>
                        <a:rPr lang="nl-NL" sz="1100" dirty="0"/>
                        <a:t>2,6</a:t>
                      </a:r>
                    </a:p>
                  </a:txBody>
                  <a:tcPr marL="91436" marR="91436" marT="45732" marB="45732"/>
                </a:tc>
                <a:tc>
                  <a:txBody>
                    <a:bodyPr/>
                    <a:lstStyle/>
                    <a:p>
                      <a:pPr algn="ctr"/>
                      <a:r>
                        <a:rPr lang="nl-NL" sz="1100" b="1" dirty="0"/>
                        <a:t>0,6 %</a:t>
                      </a:r>
                    </a:p>
                  </a:txBody>
                  <a:tcPr marL="91436" marR="91436" marT="45732" marB="45732"/>
                </a:tc>
                <a:extLst>
                  <a:ext uri="{0D108BD9-81ED-4DB2-BD59-A6C34878D82A}">
                    <a16:rowId xmlns:a16="http://schemas.microsoft.com/office/drawing/2014/main" val="4138966092"/>
                  </a:ext>
                </a:extLst>
              </a:tr>
              <a:tr h="370840">
                <a:tc>
                  <a:txBody>
                    <a:bodyPr/>
                    <a:lstStyle/>
                    <a:p>
                      <a:r>
                        <a:rPr lang="nl-NL" sz="1400" dirty="0"/>
                        <a:t>Grootgebrachte biggen p. worp*</a:t>
                      </a:r>
                    </a:p>
                  </a:txBody>
                  <a:tcPr marL="91436" marR="91436" marT="45732" marB="45732"/>
                </a:tc>
                <a:tc>
                  <a:txBody>
                    <a:bodyPr/>
                    <a:lstStyle/>
                    <a:p>
                      <a:pPr algn="ctr"/>
                      <a:r>
                        <a:rPr lang="nl-NL" sz="1100" dirty="0"/>
                        <a:t>10,8</a:t>
                      </a:r>
                    </a:p>
                  </a:txBody>
                  <a:tcPr marL="91436" marR="91436" marT="45732" marB="45732"/>
                </a:tc>
                <a:tc>
                  <a:txBody>
                    <a:bodyPr/>
                    <a:lstStyle/>
                    <a:p>
                      <a:pPr algn="ctr"/>
                      <a:r>
                        <a:rPr lang="nl-NL" sz="1100" dirty="0"/>
                        <a:t>11,1</a:t>
                      </a:r>
                    </a:p>
                  </a:txBody>
                  <a:tcPr marL="91436" marR="91436" marT="45732" marB="45732"/>
                </a:tc>
                <a:tc>
                  <a:txBody>
                    <a:bodyPr/>
                    <a:lstStyle/>
                    <a:p>
                      <a:pPr algn="ctr"/>
                      <a:r>
                        <a:rPr lang="nl-NL" sz="1100" dirty="0"/>
                        <a:t>11,2</a:t>
                      </a:r>
                    </a:p>
                  </a:txBody>
                  <a:tcPr marL="91436" marR="91436" marT="45732" marB="45732"/>
                </a:tc>
                <a:tc>
                  <a:txBody>
                    <a:bodyPr/>
                    <a:lstStyle/>
                    <a:p>
                      <a:pPr algn="ctr"/>
                      <a:r>
                        <a:rPr lang="nl-NL" sz="1100" dirty="0"/>
                        <a:t>11,4</a:t>
                      </a:r>
                    </a:p>
                  </a:txBody>
                  <a:tcPr marL="91436" marR="91436" marT="45732" marB="45732"/>
                </a:tc>
                <a:tc>
                  <a:txBody>
                    <a:bodyPr/>
                    <a:lstStyle/>
                    <a:p>
                      <a:pPr algn="ctr"/>
                      <a:r>
                        <a:rPr lang="nl-NL" sz="1100" dirty="0"/>
                        <a:t>11,6</a:t>
                      </a:r>
                    </a:p>
                  </a:txBody>
                  <a:tcPr marL="91436" marR="91436" marT="45732" marB="45732"/>
                </a:tc>
                <a:tc>
                  <a:txBody>
                    <a:bodyPr/>
                    <a:lstStyle/>
                    <a:p>
                      <a:pPr algn="ctr"/>
                      <a:r>
                        <a:rPr lang="nl-NL" sz="1100" dirty="0"/>
                        <a:t>11,7</a:t>
                      </a:r>
                    </a:p>
                  </a:txBody>
                  <a:tcPr marL="91436" marR="91436" marT="45732" marB="45732"/>
                </a:tc>
                <a:tc>
                  <a:txBody>
                    <a:bodyPr/>
                    <a:lstStyle/>
                    <a:p>
                      <a:pPr algn="ctr"/>
                      <a:r>
                        <a:rPr lang="nl-NL" sz="1100" dirty="0"/>
                        <a:t>11,8</a:t>
                      </a:r>
                    </a:p>
                  </a:txBody>
                  <a:tcPr marL="91436" marR="91436" marT="45732" marB="45732"/>
                </a:tc>
                <a:tc>
                  <a:txBody>
                    <a:bodyPr/>
                    <a:lstStyle/>
                    <a:p>
                      <a:pPr algn="ctr"/>
                      <a:r>
                        <a:rPr lang="nl-NL" sz="1100" dirty="0"/>
                        <a:t>12,0</a:t>
                      </a:r>
                    </a:p>
                  </a:txBody>
                  <a:tcPr marL="91436" marR="91436" marT="45732" marB="45732"/>
                </a:tc>
                <a:tc>
                  <a:txBody>
                    <a:bodyPr/>
                    <a:lstStyle/>
                    <a:p>
                      <a:pPr algn="ctr"/>
                      <a:r>
                        <a:rPr lang="nl-NL" sz="1100" dirty="0"/>
                        <a:t>12,1</a:t>
                      </a:r>
                    </a:p>
                  </a:txBody>
                  <a:tcPr marL="91436" marR="91436" marT="45732" marB="45732"/>
                </a:tc>
                <a:tc>
                  <a:txBody>
                    <a:bodyPr/>
                    <a:lstStyle/>
                    <a:p>
                      <a:pPr algn="ctr"/>
                      <a:r>
                        <a:rPr lang="nl-NL" sz="1100" dirty="0"/>
                        <a:t>12,2</a:t>
                      </a:r>
                    </a:p>
                  </a:txBody>
                  <a:tcPr marL="91436" marR="91436" marT="45732" marB="45732"/>
                </a:tc>
                <a:tc>
                  <a:txBody>
                    <a:bodyPr/>
                    <a:lstStyle/>
                    <a:p>
                      <a:pPr algn="ctr"/>
                      <a:r>
                        <a:rPr lang="nl-NL" sz="1100" dirty="0"/>
                        <a:t>12,5</a:t>
                      </a:r>
                    </a:p>
                  </a:txBody>
                  <a:tcPr marL="91436" marR="91436" marT="45732" marB="45732"/>
                </a:tc>
                <a:tc>
                  <a:txBody>
                    <a:bodyPr/>
                    <a:lstStyle/>
                    <a:p>
                      <a:pPr algn="ctr"/>
                      <a:r>
                        <a:rPr lang="nl-NL" sz="1100" dirty="0"/>
                        <a:t>12,5</a:t>
                      </a:r>
                    </a:p>
                  </a:txBody>
                  <a:tcPr marL="91436" marR="91436" marT="45732" marB="45732"/>
                </a:tc>
                <a:tc>
                  <a:txBody>
                    <a:bodyPr/>
                    <a:lstStyle/>
                    <a:p>
                      <a:pPr algn="ctr"/>
                      <a:r>
                        <a:rPr lang="nl-NL" sz="1100" b="1" dirty="0"/>
                        <a:t>1,7 big</a:t>
                      </a:r>
                    </a:p>
                  </a:txBody>
                  <a:tcPr marL="91436" marR="91436" marT="45732" marB="45732"/>
                </a:tc>
                <a:extLst>
                  <a:ext uri="{0D108BD9-81ED-4DB2-BD59-A6C34878D82A}">
                    <a16:rowId xmlns:a16="http://schemas.microsoft.com/office/drawing/2014/main" val="4290577910"/>
                  </a:ext>
                </a:extLst>
              </a:tr>
            </a:tbl>
          </a:graphicData>
        </a:graphic>
      </p:graphicFrame>
      <p:sp>
        <p:nvSpPr>
          <p:cNvPr id="5" name="Rechthoek 4"/>
          <p:cNvSpPr/>
          <p:nvPr/>
        </p:nvSpPr>
        <p:spPr>
          <a:xfrm>
            <a:off x="107504" y="5445224"/>
            <a:ext cx="2639569" cy="276999"/>
          </a:xfrm>
          <a:prstGeom prst="rect">
            <a:avLst/>
          </a:prstGeom>
          <a:solidFill>
            <a:schemeClr val="bg1"/>
          </a:solidFill>
          <a:ln>
            <a:solidFill>
              <a:schemeClr val="tx1"/>
            </a:solidFill>
          </a:ln>
        </p:spPr>
        <p:txBody>
          <a:bodyPr wrap="none">
            <a:spAutoFit/>
          </a:bodyPr>
          <a:lstStyle/>
          <a:p>
            <a:pPr>
              <a:spcBef>
                <a:spcPct val="0"/>
              </a:spcBef>
            </a:pPr>
            <a:r>
              <a:rPr lang="nl-NL" altLang="nl-NL" sz="1200" dirty="0">
                <a:latin typeface="Arial" panose="020B0604020202020204" pitchFamily="34" charset="0"/>
              </a:rPr>
              <a:t>Bron: Kengetallenspiegel Agrovision</a:t>
            </a:r>
          </a:p>
        </p:txBody>
      </p:sp>
    </p:spTree>
    <p:extLst>
      <p:ext uri="{BB962C8B-B14F-4D97-AF65-F5344CB8AC3E}">
        <p14:creationId xmlns:p14="http://schemas.microsoft.com/office/powerpoint/2010/main" val="4025119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153" y="332656"/>
            <a:ext cx="8626007" cy="648072"/>
          </a:xfrm>
        </p:spPr>
        <p:txBody>
          <a:bodyPr/>
          <a:lstStyle/>
          <a:p>
            <a:r>
              <a:rPr lang="nl-NL" dirty="0"/>
              <a:t>Vruchtbaarheidscijfers door de jaren heen</a:t>
            </a:r>
          </a:p>
        </p:txBody>
      </p:sp>
      <p:graphicFrame>
        <p:nvGraphicFramePr>
          <p:cNvPr id="4" name="Tijdelijke aanduiding voor inhoud 4"/>
          <p:cNvGraphicFramePr>
            <a:graphicFrameLocks/>
          </p:cNvGraphicFramePr>
          <p:nvPr/>
        </p:nvGraphicFramePr>
        <p:xfrm>
          <a:off x="28600" y="1700808"/>
          <a:ext cx="9089142" cy="3800674"/>
        </p:xfrm>
        <a:graphic>
          <a:graphicData uri="http://schemas.openxmlformats.org/drawingml/2006/table">
            <a:tbl>
              <a:tblPr firstRow="1" bandRow="1">
                <a:tableStyleId>{5C22544A-7EE6-4342-B048-85BDC9FD1C3A}</a:tableStyleId>
              </a:tblPr>
              <a:tblGrid>
                <a:gridCol w="1742943">
                  <a:extLst>
                    <a:ext uri="{9D8B030D-6E8A-4147-A177-3AD203B41FA5}">
                      <a16:colId xmlns:a16="http://schemas.microsoft.com/office/drawing/2014/main" val="20000"/>
                    </a:ext>
                  </a:extLst>
                </a:gridCol>
                <a:gridCol w="667836">
                  <a:extLst>
                    <a:ext uri="{9D8B030D-6E8A-4147-A177-3AD203B41FA5}">
                      <a16:colId xmlns:a16="http://schemas.microsoft.com/office/drawing/2014/main" val="20004"/>
                    </a:ext>
                  </a:extLst>
                </a:gridCol>
                <a:gridCol w="667836">
                  <a:extLst>
                    <a:ext uri="{9D8B030D-6E8A-4147-A177-3AD203B41FA5}">
                      <a16:colId xmlns:a16="http://schemas.microsoft.com/office/drawing/2014/main" val="20005"/>
                    </a:ext>
                  </a:extLst>
                </a:gridCol>
                <a:gridCol w="667836">
                  <a:extLst>
                    <a:ext uri="{9D8B030D-6E8A-4147-A177-3AD203B41FA5}">
                      <a16:colId xmlns:a16="http://schemas.microsoft.com/office/drawing/2014/main" val="20006"/>
                    </a:ext>
                  </a:extLst>
                </a:gridCol>
                <a:gridCol w="667836">
                  <a:extLst>
                    <a:ext uri="{9D8B030D-6E8A-4147-A177-3AD203B41FA5}">
                      <a16:colId xmlns:a16="http://schemas.microsoft.com/office/drawing/2014/main" val="20007"/>
                    </a:ext>
                  </a:extLst>
                </a:gridCol>
                <a:gridCol w="667836">
                  <a:extLst>
                    <a:ext uri="{9D8B030D-6E8A-4147-A177-3AD203B41FA5}">
                      <a16:colId xmlns:a16="http://schemas.microsoft.com/office/drawing/2014/main" val="20008"/>
                    </a:ext>
                  </a:extLst>
                </a:gridCol>
                <a:gridCol w="667836">
                  <a:extLst>
                    <a:ext uri="{9D8B030D-6E8A-4147-A177-3AD203B41FA5}">
                      <a16:colId xmlns:a16="http://schemas.microsoft.com/office/drawing/2014/main" val="20009"/>
                    </a:ext>
                  </a:extLst>
                </a:gridCol>
                <a:gridCol w="667836">
                  <a:extLst>
                    <a:ext uri="{9D8B030D-6E8A-4147-A177-3AD203B41FA5}">
                      <a16:colId xmlns:a16="http://schemas.microsoft.com/office/drawing/2014/main" val="1873812467"/>
                    </a:ext>
                  </a:extLst>
                </a:gridCol>
                <a:gridCol w="667836">
                  <a:extLst>
                    <a:ext uri="{9D8B030D-6E8A-4147-A177-3AD203B41FA5}">
                      <a16:colId xmlns:a16="http://schemas.microsoft.com/office/drawing/2014/main" val="1048065695"/>
                    </a:ext>
                  </a:extLst>
                </a:gridCol>
                <a:gridCol w="667836">
                  <a:extLst>
                    <a:ext uri="{9D8B030D-6E8A-4147-A177-3AD203B41FA5}">
                      <a16:colId xmlns:a16="http://schemas.microsoft.com/office/drawing/2014/main" val="2039081897"/>
                    </a:ext>
                  </a:extLst>
                </a:gridCol>
                <a:gridCol w="1335675">
                  <a:extLst>
                    <a:ext uri="{9D8B030D-6E8A-4147-A177-3AD203B41FA5}">
                      <a16:colId xmlns:a16="http://schemas.microsoft.com/office/drawing/2014/main" val="20010"/>
                    </a:ext>
                  </a:extLst>
                </a:gridCol>
              </a:tblGrid>
              <a:tr h="370851">
                <a:tc rowSpan="2">
                  <a:txBody>
                    <a:bodyPr/>
                    <a:lstStyle/>
                    <a:p>
                      <a:r>
                        <a:rPr lang="nl-NL" sz="1800" dirty="0"/>
                        <a:t>Kengetal</a:t>
                      </a:r>
                    </a:p>
                  </a:txBody>
                  <a:tcPr marL="91433" marR="91433" marT="45721" marB="45721"/>
                </a:tc>
                <a:tc gridSpan="9">
                  <a:txBody>
                    <a:bodyPr/>
                    <a:lstStyle/>
                    <a:p>
                      <a:pPr algn="ctr"/>
                      <a:r>
                        <a:rPr lang="nl-NL" sz="1800" dirty="0"/>
                        <a:t>jaren</a:t>
                      </a:r>
                    </a:p>
                  </a:txBody>
                  <a:tcPr marL="91433" marR="91433" marT="45721" marB="45721"/>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pPr algn="ctr"/>
                      <a:endParaRPr lang="nl-NL" sz="1800" dirty="0"/>
                    </a:p>
                  </a:txBody>
                  <a:tcPr marT="45714" marB="45714"/>
                </a:tc>
                <a:tc hMerge="1">
                  <a:txBody>
                    <a:bodyPr/>
                    <a:lstStyle/>
                    <a:p>
                      <a:pPr algn="ctr"/>
                      <a:endParaRPr lang="nl-NL" sz="1800" dirty="0"/>
                    </a:p>
                  </a:txBody>
                  <a:tcPr marT="45721" marB="45721"/>
                </a:tc>
                <a:tc hMerge="1">
                  <a:txBody>
                    <a:bodyPr/>
                    <a:lstStyle/>
                    <a:p>
                      <a:pPr algn="ctr"/>
                      <a:endParaRPr lang="nl-NL" sz="1800" dirty="0"/>
                    </a:p>
                  </a:txBody>
                  <a:tcPr marL="91433" marR="91433" marT="45721" marB="45721"/>
                </a:tc>
                <a:tc hMerge="1">
                  <a:txBody>
                    <a:bodyPr/>
                    <a:lstStyle/>
                    <a:p>
                      <a:pPr algn="ctr"/>
                      <a:endParaRPr lang="nl-NL" sz="1800" dirty="0"/>
                    </a:p>
                  </a:txBody>
                  <a:tcPr marL="91433" marR="91433" marT="45721" marB="45721"/>
                </a:tc>
                <a:tc hMerge="1">
                  <a:txBody>
                    <a:bodyPr/>
                    <a:lstStyle/>
                    <a:p>
                      <a:pPr algn="ctr"/>
                      <a:endParaRPr lang="nl-NL" sz="1800" dirty="0"/>
                    </a:p>
                  </a:txBody>
                  <a:tcPr marL="91433" marR="91433" marT="45721" marB="45721"/>
                </a:tc>
                <a:tc>
                  <a:txBody>
                    <a:bodyPr/>
                    <a:lstStyle/>
                    <a:p>
                      <a:pPr algn="ctr"/>
                      <a:r>
                        <a:rPr lang="nl-NL" sz="1800" dirty="0"/>
                        <a:t>verschil</a:t>
                      </a:r>
                    </a:p>
                  </a:txBody>
                  <a:tcPr marL="91433" marR="91433" marT="45721" marB="45721"/>
                </a:tc>
                <a:extLst>
                  <a:ext uri="{0D108BD9-81ED-4DB2-BD59-A6C34878D82A}">
                    <a16:rowId xmlns:a16="http://schemas.microsoft.com/office/drawing/2014/main" val="10000"/>
                  </a:ext>
                </a:extLst>
              </a:tr>
              <a:tr h="259140">
                <a:tc vMerge="1">
                  <a:txBody>
                    <a:bodyPr/>
                    <a:lstStyle/>
                    <a:p>
                      <a:endParaRPr lang="nl-NL" sz="1100" dirty="0"/>
                    </a:p>
                  </a:txBody>
                  <a:tcPr/>
                </a:tc>
                <a:tc>
                  <a:txBody>
                    <a:bodyPr/>
                    <a:lstStyle/>
                    <a:p>
                      <a:pPr algn="ctr"/>
                      <a:r>
                        <a:rPr lang="nl-NL" sz="1100" dirty="0"/>
                        <a:t>2010</a:t>
                      </a:r>
                      <a:endParaRPr lang="nl-NL" sz="1100" dirty="0">
                        <a:solidFill>
                          <a:schemeClr val="bg1"/>
                        </a:solidFill>
                      </a:endParaRPr>
                    </a:p>
                  </a:txBody>
                  <a:tcPr marL="91433" marR="91433" marT="45721" marB="45721"/>
                </a:tc>
                <a:tc>
                  <a:txBody>
                    <a:bodyPr/>
                    <a:lstStyle/>
                    <a:p>
                      <a:pPr algn="ctr"/>
                      <a:r>
                        <a:rPr lang="nl-NL" sz="1100" dirty="0"/>
                        <a:t>2011</a:t>
                      </a:r>
                      <a:endParaRPr lang="nl-NL" sz="1100" dirty="0">
                        <a:solidFill>
                          <a:schemeClr val="bg1"/>
                        </a:solidFill>
                      </a:endParaRPr>
                    </a:p>
                  </a:txBody>
                  <a:tcPr marL="91433" marR="91433" marT="45721" marB="45721"/>
                </a:tc>
                <a:tc>
                  <a:txBody>
                    <a:bodyPr/>
                    <a:lstStyle/>
                    <a:p>
                      <a:pPr algn="ctr"/>
                      <a:r>
                        <a:rPr lang="nl-NL" sz="1100" dirty="0"/>
                        <a:t>2012</a:t>
                      </a:r>
                      <a:endParaRPr lang="nl-NL" sz="1100" dirty="0">
                        <a:solidFill>
                          <a:schemeClr val="bg1"/>
                        </a:solidFill>
                      </a:endParaRPr>
                    </a:p>
                  </a:txBody>
                  <a:tcPr marL="91433" marR="91433" marT="45721" marB="45721"/>
                </a:tc>
                <a:tc>
                  <a:txBody>
                    <a:bodyPr/>
                    <a:lstStyle/>
                    <a:p>
                      <a:pPr algn="ctr"/>
                      <a:r>
                        <a:rPr lang="nl-NL" sz="1100" dirty="0"/>
                        <a:t>2013</a:t>
                      </a:r>
                      <a:endParaRPr lang="nl-NL" sz="1100" dirty="0">
                        <a:solidFill>
                          <a:schemeClr val="bg1"/>
                        </a:solidFill>
                      </a:endParaRPr>
                    </a:p>
                  </a:txBody>
                  <a:tcPr marL="91433" marR="91433" marT="45721" marB="45721"/>
                </a:tc>
                <a:tc>
                  <a:txBody>
                    <a:bodyPr/>
                    <a:lstStyle/>
                    <a:p>
                      <a:pPr algn="ctr"/>
                      <a:r>
                        <a:rPr lang="nl-NL" sz="1100" dirty="0"/>
                        <a:t>2014</a:t>
                      </a:r>
                      <a:endParaRPr lang="nl-NL" sz="1100" dirty="0">
                        <a:solidFill>
                          <a:schemeClr val="bg1"/>
                        </a:solidFill>
                      </a:endParaRPr>
                    </a:p>
                  </a:txBody>
                  <a:tcPr marL="91433" marR="91433" marT="45721" marB="45721"/>
                </a:tc>
                <a:tc>
                  <a:txBody>
                    <a:bodyPr/>
                    <a:lstStyle/>
                    <a:p>
                      <a:pPr algn="ctr"/>
                      <a:r>
                        <a:rPr lang="nl-NL" sz="1100" dirty="0"/>
                        <a:t>2015</a:t>
                      </a:r>
                      <a:endParaRPr lang="nl-NL" sz="1100" dirty="0">
                        <a:solidFill>
                          <a:schemeClr val="bg1"/>
                        </a:solidFill>
                      </a:endParaRPr>
                    </a:p>
                  </a:txBody>
                  <a:tcPr marL="91433" marR="91433" marT="45721" marB="45721"/>
                </a:tc>
                <a:tc>
                  <a:txBody>
                    <a:bodyPr/>
                    <a:lstStyle/>
                    <a:p>
                      <a:pPr algn="ctr"/>
                      <a:r>
                        <a:rPr lang="nl-NL" sz="1100" dirty="0"/>
                        <a:t>2016</a:t>
                      </a:r>
                      <a:endParaRPr lang="nl-NL" sz="1100" dirty="0">
                        <a:solidFill>
                          <a:schemeClr val="bg1"/>
                        </a:solidFill>
                      </a:endParaRPr>
                    </a:p>
                  </a:txBody>
                  <a:tcPr marL="91433" marR="91433" marT="45721" marB="45721"/>
                </a:tc>
                <a:tc>
                  <a:txBody>
                    <a:bodyPr/>
                    <a:lstStyle/>
                    <a:p>
                      <a:pPr algn="ctr"/>
                      <a:r>
                        <a:rPr lang="nl-NL" sz="1100" dirty="0"/>
                        <a:t>2017</a:t>
                      </a:r>
                      <a:endParaRPr lang="nl-NL" sz="1100" dirty="0">
                        <a:solidFill>
                          <a:schemeClr val="bg1"/>
                        </a:solidFill>
                      </a:endParaRPr>
                    </a:p>
                  </a:txBody>
                  <a:tcPr marL="91433" marR="91433" marT="45721" marB="45721"/>
                </a:tc>
                <a:tc>
                  <a:txBody>
                    <a:bodyPr/>
                    <a:lstStyle/>
                    <a:p>
                      <a:pPr algn="ctr"/>
                      <a:r>
                        <a:rPr lang="nl-NL" sz="1100" dirty="0"/>
                        <a:t>2018</a:t>
                      </a:r>
                      <a:endParaRPr lang="nl-NL" sz="1100" dirty="0">
                        <a:solidFill>
                          <a:schemeClr val="bg1"/>
                        </a:solidFill>
                      </a:endParaRPr>
                    </a:p>
                  </a:txBody>
                  <a:tcPr marL="91433" marR="91433" marT="45721" marB="45721"/>
                </a:tc>
                <a:tc>
                  <a:txBody>
                    <a:bodyPr/>
                    <a:lstStyle/>
                    <a:p>
                      <a:pPr algn="ctr"/>
                      <a:r>
                        <a:rPr lang="nl-NL" sz="1100" b="1" dirty="0"/>
                        <a:t>2010</a:t>
                      </a:r>
                      <a:r>
                        <a:rPr lang="nl-NL" sz="1100" b="1" baseline="0" dirty="0"/>
                        <a:t> → 2018</a:t>
                      </a:r>
                      <a:endParaRPr lang="nl-NL" sz="1100" b="1" dirty="0">
                        <a:solidFill>
                          <a:schemeClr val="bg1"/>
                        </a:solidFill>
                      </a:endParaRPr>
                    </a:p>
                  </a:txBody>
                  <a:tcPr marL="91433" marR="91433" marT="45721" marB="45721"/>
                </a:tc>
                <a:extLst>
                  <a:ext uri="{0D108BD9-81ED-4DB2-BD59-A6C34878D82A}">
                    <a16:rowId xmlns:a16="http://schemas.microsoft.com/office/drawing/2014/main" val="10001"/>
                  </a:ext>
                </a:extLst>
              </a:tr>
              <a:tr h="426775">
                <a:tc>
                  <a:txBody>
                    <a:bodyPr/>
                    <a:lstStyle/>
                    <a:p>
                      <a:r>
                        <a:rPr lang="nl-NL" sz="1100" dirty="0"/>
                        <a:t>Gem.</a:t>
                      </a:r>
                      <a:r>
                        <a:rPr lang="nl-NL" sz="1100" baseline="0" dirty="0"/>
                        <a:t> dagen zoogperiode</a:t>
                      </a:r>
                      <a:endParaRPr lang="nl-NL" sz="1100" dirty="0"/>
                    </a:p>
                  </a:txBody>
                  <a:tcPr marL="91433" marR="91433" marT="45721" marB="45721"/>
                </a:tc>
                <a:tc>
                  <a:txBody>
                    <a:bodyPr/>
                    <a:lstStyle/>
                    <a:p>
                      <a:pPr algn="ctr"/>
                      <a:r>
                        <a:rPr lang="nl-NL" sz="1100" dirty="0"/>
                        <a:t>25,3</a:t>
                      </a:r>
                    </a:p>
                  </a:txBody>
                  <a:tcPr marL="91433" marR="91433" marT="45721" marB="45721"/>
                </a:tc>
                <a:tc>
                  <a:txBody>
                    <a:bodyPr/>
                    <a:lstStyle/>
                    <a:p>
                      <a:pPr algn="ctr"/>
                      <a:r>
                        <a:rPr lang="nl-NL" sz="1100" dirty="0"/>
                        <a:t>25,5</a:t>
                      </a:r>
                    </a:p>
                  </a:txBody>
                  <a:tcPr marL="91433" marR="91433" marT="45721" marB="45721"/>
                </a:tc>
                <a:tc>
                  <a:txBody>
                    <a:bodyPr/>
                    <a:lstStyle/>
                    <a:p>
                      <a:pPr algn="ctr"/>
                      <a:r>
                        <a:rPr lang="nl-NL" sz="1100" dirty="0"/>
                        <a:t>25,6</a:t>
                      </a:r>
                    </a:p>
                  </a:txBody>
                  <a:tcPr marL="91433" marR="91433" marT="45721" marB="45721"/>
                </a:tc>
                <a:tc>
                  <a:txBody>
                    <a:bodyPr/>
                    <a:lstStyle/>
                    <a:p>
                      <a:pPr algn="ctr"/>
                      <a:r>
                        <a:rPr lang="nl-NL" sz="1100" dirty="0"/>
                        <a:t>26,0</a:t>
                      </a:r>
                    </a:p>
                  </a:txBody>
                  <a:tcPr marL="91433" marR="91433" marT="45721" marB="45721"/>
                </a:tc>
                <a:tc>
                  <a:txBody>
                    <a:bodyPr/>
                    <a:lstStyle/>
                    <a:p>
                      <a:pPr algn="ctr"/>
                      <a:r>
                        <a:rPr lang="nl-NL" sz="1100" dirty="0"/>
                        <a:t>26,0</a:t>
                      </a:r>
                    </a:p>
                  </a:txBody>
                  <a:tcPr marL="91433" marR="91433" marT="45721" marB="45721"/>
                </a:tc>
                <a:tc>
                  <a:txBody>
                    <a:bodyPr/>
                    <a:lstStyle/>
                    <a:p>
                      <a:pPr algn="ctr"/>
                      <a:r>
                        <a:rPr lang="nl-NL" sz="1100" dirty="0"/>
                        <a:t>26,3</a:t>
                      </a:r>
                    </a:p>
                  </a:txBody>
                  <a:tcPr marL="91433" marR="91433" marT="45721" marB="45721"/>
                </a:tc>
                <a:tc>
                  <a:txBody>
                    <a:bodyPr/>
                    <a:lstStyle/>
                    <a:p>
                      <a:pPr algn="ctr"/>
                      <a:r>
                        <a:rPr lang="nl-NL" sz="1100" dirty="0"/>
                        <a:t>26,6</a:t>
                      </a:r>
                    </a:p>
                  </a:txBody>
                  <a:tcPr marL="91433" marR="91433" marT="45721" marB="45721"/>
                </a:tc>
                <a:tc>
                  <a:txBody>
                    <a:bodyPr/>
                    <a:lstStyle/>
                    <a:p>
                      <a:pPr algn="ctr"/>
                      <a:r>
                        <a:rPr lang="nl-NL" sz="1100" dirty="0"/>
                        <a:t>26,6</a:t>
                      </a:r>
                    </a:p>
                  </a:txBody>
                  <a:tcPr marL="91433" marR="91433" marT="45721" marB="45721"/>
                </a:tc>
                <a:tc>
                  <a:txBody>
                    <a:bodyPr/>
                    <a:lstStyle/>
                    <a:p>
                      <a:pPr algn="ctr"/>
                      <a:r>
                        <a:rPr lang="nl-NL" sz="1100" dirty="0"/>
                        <a:t>27,0</a:t>
                      </a:r>
                    </a:p>
                  </a:txBody>
                  <a:tcPr marL="91433" marR="91433" marT="45721" marB="45721"/>
                </a:tc>
                <a:tc>
                  <a:txBody>
                    <a:bodyPr/>
                    <a:lstStyle/>
                    <a:p>
                      <a:pPr algn="ctr"/>
                      <a:r>
                        <a:rPr lang="nl-NL" sz="1100" b="1" dirty="0"/>
                        <a:t>-</a:t>
                      </a:r>
                      <a:r>
                        <a:rPr lang="nl-NL" sz="1100" b="1" baseline="0" dirty="0"/>
                        <a:t> 1,7 dag</a:t>
                      </a:r>
                      <a:endParaRPr lang="nl-NL" sz="1100" b="1" dirty="0"/>
                    </a:p>
                  </a:txBody>
                  <a:tcPr marL="91433" marR="91433" marT="45721" marB="45721"/>
                </a:tc>
                <a:extLst>
                  <a:ext uri="{0D108BD9-81ED-4DB2-BD59-A6C34878D82A}">
                    <a16:rowId xmlns:a16="http://schemas.microsoft.com/office/drawing/2014/main" val="10002"/>
                  </a:ext>
                </a:extLst>
              </a:tr>
              <a:tr h="259140">
                <a:tc>
                  <a:txBody>
                    <a:bodyPr/>
                    <a:lstStyle/>
                    <a:p>
                      <a:r>
                        <a:rPr lang="nl-NL" sz="1100" dirty="0"/>
                        <a:t>Tussenworptijd</a:t>
                      </a:r>
                    </a:p>
                  </a:txBody>
                  <a:tcPr marL="91433" marR="91433" marT="45721" marB="45721"/>
                </a:tc>
                <a:tc>
                  <a:txBody>
                    <a:bodyPr/>
                    <a:lstStyle/>
                    <a:p>
                      <a:pPr algn="ctr"/>
                      <a:r>
                        <a:rPr lang="nl-NL" sz="1100" dirty="0"/>
                        <a:t>149,3</a:t>
                      </a:r>
                    </a:p>
                  </a:txBody>
                  <a:tcPr marL="91433" marR="91433" marT="45721" marB="45721"/>
                </a:tc>
                <a:tc>
                  <a:txBody>
                    <a:bodyPr/>
                    <a:lstStyle/>
                    <a:p>
                      <a:pPr algn="ctr"/>
                      <a:r>
                        <a:rPr lang="nl-NL" sz="1100" dirty="0"/>
                        <a:t>149,2</a:t>
                      </a:r>
                    </a:p>
                  </a:txBody>
                  <a:tcPr marL="91433" marR="91433" marT="45721" marB="45721"/>
                </a:tc>
                <a:tc>
                  <a:txBody>
                    <a:bodyPr/>
                    <a:lstStyle/>
                    <a:p>
                      <a:pPr algn="ctr"/>
                      <a:r>
                        <a:rPr lang="nl-NL" sz="1100" dirty="0"/>
                        <a:t>149,5</a:t>
                      </a:r>
                    </a:p>
                  </a:txBody>
                  <a:tcPr marL="91433" marR="91433" marT="45721" marB="45721"/>
                </a:tc>
                <a:tc>
                  <a:txBody>
                    <a:bodyPr/>
                    <a:lstStyle/>
                    <a:p>
                      <a:pPr algn="ctr"/>
                      <a:r>
                        <a:rPr lang="nl-NL" sz="1100" dirty="0"/>
                        <a:t>150,0</a:t>
                      </a:r>
                    </a:p>
                  </a:txBody>
                  <a:tcPr marL="91433" marR="91433" marT="45721" marB="45721"/>
                </a:tc>
                <a:tc>
                  <a:txBody>
                    <a:bodyPr/>
                    <a:lstStyle/>
                    <a:p>
                      <a:pPr algn="ctr"/>
                      <a:r>
                        <a:rPr lang="nl-NL" sz="1100" dirty="0"/>
                        <a:t>150,2</a:t>
                      </a:r>
                    </a:p>
                  </a:txBody>
                  <a:tcPr marL="91433" marR="91433" marT="45721" marB="45721"/>
                </a:tc>
                <a:tc>
                  <a:txBody>
                    <a:bodyPr/>
                    <a:lstStyle/>
                    <a:p>
                      <a:pPr algn="ctr"/>
                      <a:r>
                        <a:rPr lang="nl-NL" sz="1100" dirty="0"/>
                        <a:t>150,3</a:t>
                      </a:r>
                    </a:p>
                  </a:txBody>
                  <a:tcPr marL="91433" marR="91433" marT="45721" marB="45721"/>
                </a:tc>
                <a:tc>
                  <a:txBody>
                    <a:bodyPr/>
                    <a:lstStyle/>
                    <a:p>
                      <a:pPr algn="ctr"/>
                      <a:r>
                        <a:rPr lang="nl-NL" sz="1100" dirty="0"/>
                        <a:t>150,5</a:t>
                      </a:r>
                    </a:p>
                  </a:txBody>
                  <a:tcPr marL="91433" marR="91433" marT="45721" marB="45721"/>
                </a:tc>
                <a:tc>
                  <a:txBody>
                    <a:bodyPr/>
                    <a:lstStyle/>
                    <a:p>
                      <a:pPr algn="ctr"/>
                      <a:r>
                        <a:rPr lang="nl-NL" sz="1100" dirty="0"/>
                        <a:t>150,6</a:t>
                      </a:r>
                    </a:p>
                  </a:txBody>
                  <a:tcPr marL="91433" marR="91433" marT="45721" marB="45721"/>
                </a:tc>
                <a:tc>
                  <a:txBody>
                    <a:bodyPr/>
                    <a:lstStyle/>
                    <a:p>
                      <a:pPr algn="ctr"/>
                      <a:r>
                        <a:rPr lang="nl-NL" sz="1100" dirty="0"/>
                        <a:t>151</a:t>
                      </a:r>
                    </a:p>
                  </a:txBody>
                  <a:tcPr marL="91433" marR="91433" marT="45721" marB="45721"/>
                </a:tc>
                <a:tc>
                  <a:txBody>
                    <a:bodyPr/>
                    <a:lstStyle/>
                    <a:p>
                      <a:pPr algn="ctr"/>
                      <a:r>
                        <a:rPr lang="nl-NL" sz="1100" b="1" dirty="0"/>
                        <a:t>0,7</a:t>
                      </a:r>
                      <a:r>
                        <a:rPr lang="nl-NL" sz="1100" b="1" baseline="0" dirty="0"/>
                        <a:t> </a:t>
                      </a:r>
                      <a:r>
                        <a:rPr lang="nl-NL" sz="1100" b="1" dirty="0"/>
                        <a:t>dag</a:t>
                      </a:r>
                    </a:p>
                  </a:txBody>
                  <a:tcPr marL="91433" marR="91433" marT="45721" marB="45721"/>
                </a:tc>
                <a:extLst>
                  <a:ext uri="{0D108BD9-81ED-4DB2-BD59-A6C34878D82A}">
                    <a16:rowId xmlns:a16="http://schemas.microsoft.com/office/drawing/2014/main" val="10003"/>
                  </a:ext>
                </a:extLst>
              </a:tr>
              <a:tr h="426837">
                <a:tc>
                  <a:txBody>
                    <a:bodyPr/>
                    <a:lstStyle/>
                    <a:p>
                      <a:r>
                        <a:rPr lang="nl-NL" sz="1100" dirty="0"/>
                        <a:t>Interval</a:t>
                      </a:r>
                      <a:r>
                        <a:rPr lang="nl-NL" sz="1100" baseline="0" dirty="0"/>
                        <a:t> spenen – 1</a:t>
                      </a:r>
                      <a:r>
                        <a:rPr lang="nl-NL" sz="1100" baseline="30000" dirty="0"/>
                        <a:t>e</a:t>
                      </a:r>
                      <a:r>
                        <a:rPr lang="nl-NL" sz="1100" baseline="0" dirty="0"/>
                        <a:t> inseminatie</a:t>
                      </a:r>
                      <a:endParaRPr lang="nl-NL" sz="1100" dirty="0"/>
                    </a:p>
                  </a:txBody>
                  <a:tcPr marL="91433" marR="91433" marT="45721" marB="45721"/>
                </a:tc>
                <a:tc>
                  <a:txBody>
                    <a:bodyPr/>
                    <a:lstStyle/>
                    <a:p>
                      <a:pPr algn="ctr"/>
                      <a:r>
                        <a:rPr lang="nl-NL" sz="1100" dirty="0"/>
                        <a:t>5,6</a:t>
                      </a:r>
                    </a:p>
                  </a:txBody>
                  <a:tcPr marL="91433" marR="91433" marT="45721" marB="45721"/>
                </a:tc>
                <a:tc>
                  <a:txBody>
                    <a:bodyPr/>
                    <a:lstStyle/>
                    <a:p>
                      <a:pPr algn="ctr"/>
                      <a:r>
                        <a:rPr lang="nl-NL" sz="1100" dirty="0"/>
                        <a:t>5,6</a:t>
                      </a:r>
                    </a:p>
                  </a:txBody>
                  <a:tcPr marL="91433" marR="91433" marT="45721" marB="45721"/>
                </a:tc>
                <a:tc>
                  <a:txBody>
                    <a:bodyPr/>
                    <a:lstStyle/>
                    <a:p>
                      <a:pPr algn="ctr"/>
                      <a:r>
                        <a:rPr lang="nl-NL" sz="1100" dirty="0"/>
                        <a:t>5,6</a:t>
                      </a:r>
                    </a:p>
                  </a:txBody>
                  <a:tcPr marL="91433" marR="91433" marT="45721" marB="45721"/>
                </a:tc>
                <a:tc>
                  <a:txBody>
                    <a:bodyPr/>
                    <a:lstStyle/>
                    <a:p>
                      <a:pPr algn="ctr"/>
                      <a:r>
                        <a:rPr lang="nl-NL" sz="1100" dirty="0"/>
                        <a:t>5,7</a:t>
                      </a:r>
                    </a:p>
                  </a:txBody>
                  <a:tcPr marL="91433" marR="91433" marT="45721" marB="45721"/>
                </a:tc>
                <a:tc>
                  <a:txBody>
                    <a:bodyPr/>
                    <a:lstStyle/>
                    <a:p>
                      <a:pPr algn="ctr"/>
                      <a:r>
                        <a:rPr lang="nl-NL" sz="1100" dirty="0"/>
                        <a:t>5,6</a:t>
                      </a:r>
                    </a:p>
                  </a:txBody>
                  <a:tcPr marL="91433" marR="91433" marT="45721" marB="45721"/>
                </a:tc>
                <a:tc>
                  <a:txBody>
                    <a:bodyPr/>
                    <a:lstStyle/>
                    <a:p>
                      <a:pPr algn="ctr"/>
                      <a:r>
                        <a:rPr lang="nl-NL" sz="1100" dirty="0"/>
                        <a:t>5,6</a:t>
                      </a:r>
                    </a:p>
                  </a:txBody>
                  <a:tcPr marL="91433" marR="91433" marT="45721" marB="45721"/>
                </a:tc>
                <a:tc>
                  <a:txBody>
                    <a:bodyPr/>
                    <a:lstStyle/>
                    <a:p>
                      <a:pPr algn="ctr"/>
                      <a:r>
                        <a:rPr lang="nl-NL" sz="1100" dirty="0"/>
                        <a:t>5,7</a:t>
                      </a:r>
                    </a:p>
                  </a:txBody>
                  <a:tcPr marL="91433" marR="91433" marT="45721" marB="45721"/>
                </a:tc>
                <a:tc>
                  <a:txBody>
                    <a:bodyPr/>
                    <a:lstStyle/>
                    <a:p>
                      <a:pPr algn="ctr"/>
                      <a:r>
                        <a:rPr lang="nl-NL" sz="1100" dirty="0"/>
                        <a:t>5,6</a:t>
                      </a:r>
                    </a:p>
                  </a:txBody>
                  <a:tcPr marL="91433" marR="91433" marT="45721" marB="45721"/>
                </a:tc>
                <a:tc>
                  <a:txBody>
                    <a:bodyPr/>
                    <a:lstStyle/>
                    <a:p>
                      <a:pPr algn="ctr"/>
                      <a:r>
                        <a:rPr lang="nl-NL" sz="1100" dirty="0"/>
                        <a:t>5,7</a:t>
                      </a:r>
                    </a:p>
                  </a:txBody>
                  <a:tcPr marL="91433" marR="91433" marT="45721" marB="45721"/>
                </a:tc>
                <a:tc>
                  <a:txBody>
                    <a:bodyPr/>
                    <a:lstStyle/>
                    <a:p>
                      <a:pPr algn="ctr"/>
                      <a:r>
                        <a:rPr lang="nl-NL" sz="1100" b="1" dirty="0"/>
                        <a:t>0,1 dag</a:t>
                      </a:r>
                    </a:p>
                  </a:txBody>
                  <a:tcPr marL="91433" marR="91433" marT="45721" marB="45721"/>
                </a:tc>
                <a:extLst>
                  <a:ext uri="{0D108BD9-81ED-4DB2-BD59-A6C34878D82A}">
                    <a16:rowId xmlns:a16="http://schemas.microsoft.com/office/drawing/2014/main" val="10004"/>
                  </a:ext>
                </a:extLst>
              </a:tr>
              <a:tr h="426837">
                <a:tc>
                  <a:txBody>
                    <a:bodyPr/>
                    <a:lstStyle/>
                    <a:p>
                      <a:r>
                        <a:rPr lang="nl-NL" sz="1100" dirty="0"/>
                        <a:t>Interval</a:t>
                      </a:r>
                      <a:r>
                        <a:rPr lang="nl-NL" sz="1100" baseline="0" dirty="0"/>
                        <a:t> eerste – laatste inseminatie</a:t>
                      </a:r>
                      <a:endParaRPr lang="nl-NL" sz="1100" dirty="0"/>
                    </a:p>
                  </a:txBody>
                  <a:tcPr marL="91433" marR="91433" marT="45721" marB="45721"/>
                </a:tc>
                <a:tc>
                  <a:txBody>
                    <a:bodyPr/>
                    <a:lstStyle/>
                    <a:p>
                      <a:pPr algn="ctr"/>
                      <a:r>
                        <a:rPr lang="nl-NL" sz="1100" dirty="0"/>
                        <a:t>3,2</a:t>
                      </a:r>
                    </a:p>
                  </a:txBody>
                  <a:tcPr marL="91433" marR="91433" marT="45721" marB="45721"/>
                </a:tc>
                <a:tc>
                  <a:txBody>
                    <a:bodyPr/>
                    <a:lstStyle/>
                    <a:p>
                      <a:pPr algn="ctr"/>
                      <a:r>
                        <a:rPr lang="nl-NL" sz="1100" dirty="0"/>
                        <a:t>3,1</a:t>
                      </a:r>
                    </a:p>
                  </a:txBody>
                  <a:tcPr marL="91433" marR="91433" marT="45721" marB="45721"/>
                </a:tc>
                <a:tc>
                  <a:txBody>
                    <a:bodyPr/>
                    <a:lstStyle/>
                    <a:p>
                      <a:pPr algn="ctr"/>
                      <a:r>
                        <a:rPr lang="nl-NL" sz="1100" dirty="0"/>
                        <a:t>3,4</a:t>
                      </a:r>
                    </a:p>
                  </a:txBody>
                  <a:tcPr marL="91433" marR="91433" marT="45721" marB="45721"/>
                </a:tc>
                <a:tc>
                  <a:txBody>
                    <a:bodyPr/>
                    <a:lstStyle/>
                    <a:p>
                      <a:pPr algn="ctr"/>
                      <a:r>
                        <a:rPr lang="nl-NL" sz="1100" dirty="0"/>
                        <a:t>3,4</a:t>
                      </a:r>
                    </a:p>
                  </a:txBody>
                  <a:tcPr marL="91433" marR="91433" marT="45721" marB="45721"/>
                </a:tc>
                <a:tc>
                  <a:txBody>
                    <a:bodyPr/>
                    <a:lstStyle/>
                    <a:p>
                      <a:pPr algn="ctr"/>
                      <a:r>
                        <a:rPr lang="nl-NL" sz="1100" dirty="0"/>
                        <a:t>3,5</a:t>
                      </a:r>
                    </a:p>
                  </a:txBody>
                  <a:tcPr marL="91433" marR="91433" marT="45721" marB="45721"/>
                </a:tc>
                <a:tc>
                  <a:txBody>
                    <a:bodyPr/>
                    <a:lstStyle/>
                    <a:p>
                      <a:pPr algn="ctr"/>
                      <a:r>
                        <a:rPr lang="nl-NL" sz="1100" dirty="0"/>
                        <a:t>3,5</a:t>
                      </a:r>
                    </a:p>
                  </a:txBody>
                  <a:tcPr marL="91433" marR="91433" marT="45721" marB="45721"/>
                </a:tc>
                <a:tc>
                  <a:txBody>
                    <a:bodyPr/>
                    <a:lstStyle/>
                    <a:p>
                      <a:pPr algn="ctr"/>
                      <a:r>
                        <a:rPr lang="nl-NL" sz="1100" dirty="0"/>
                        <a:t>3,5</a:t>
                      </a:r>
                    </a:p>
                  </a:txBody>
                  <a:tcPr marL="91433" marR="91433" marT="45721" marB="45721"/>
                </a:tc>
                <a:tc>
                  <a:txBody>
                    <a:bodyPr/>
                    <a:lstStyle/>
                    <a:p>
                      <a:pPr algn="ctr"/>
                      <a:r>
                        <a:rPr lang="nl-NL" sz="1100" dirty="0"/>
                        <a:t>3,4</a:t>
                      </a:r>
                    </a:p>
                  </a:txBody>
                  <a:tcPr marL="91433" marR="91433" marT="45721" marB="45721"/>
                </a:tc>
                <a:tc>
                  <a:txBody>
                    <a:bodyPr/>
                    <a:lstStyle/>
                    <a:p>
                      <a:pPr algn="ctr"/>
                      <a:r>
                        <a:rPr lang="nl-NL" sz="1100" dirty="0"/>
                        <a:t>3,6</a:t>
                      </a:r>
                    </a:p>
                  </a:txBody>
                  <a:tcPr marL="91433" marR="91433" marT="45721" marB="45721"/>
                </a:tc>
                <a:tc>
                  <a:txBody>
                    <a:bodyPr/>
                    <a:lstStyle/>
                    <a:p>
                      <a:pPr algn="ctr"/>
                      <a:r>
                        <a:rPr lang="nl-NL" sz="1100" b="1" dirty="0"/>
                        <a:t>0,4 dag</a:t>
                      </a:r>
                    </a:p>
                  </a:txBody>
                  <a:tcPr marL="91433" marR="91433" marT="45721" marB="45721"/>
                </a:tc>
                <a:extLst>
                  <a:ext uri="{0D108BD9-81ED-4DB2-BD59-A6C34878D82A}">
                    <a16:rowId xmlns:a16="http://schemas.microsoft.com/office/drawing/2014/main" val="10005"/>
                  </a:ext>
                </a:extLst>
              </a:tr>
              <a:tr h="426837">
                <a:tc>
                  <a:txBody>
                    <a:bodyPr/>
                    <a:lstStyle/>
                    <a:p>
                      <a:r>
                        <a:rPr lang="nl-NL" sz="1100" dirty="0"/>
                        <a:t>Afbigpercentage van 1</a:t>
                      </a:r>
                      <a:r>
                        <a:rPr lang="nl-NL" sz="1100" baseline="30000" dirty="0"/>
                        <a:t>e</a:t>
                      </a:r>
                      <a:r>
                        <a:rPr lang="nl-NL" sz="1100" dirty="0"/>
                        <a:t> insem.</a:t>
                      </a:r>
                    </a:p>
                  </a:txBody>
                  <a:tcPr marL="91433" marR="91433" marT="45721" marB="45721"/>
                </a:tc>
                <a:tc>
                  <a:txBody>
                    <a:bodyPr/>
                    <a:lstStyle/>
                    <a:p>
                      <a:pPr algn="ctr"/>
                      <a:r>
                        <a:rPr lang="nl-NL" sz="1100" dirty="0"/>
                        <a:t>88</a:t>
                      </a:r>
                    </a:p>
                  </a:txBody>
                  <a:tcPr marL="91433" marR="91433" marT="45721" marB="45721"/>
                </a:tc>
                <a:tc>
                  <a:txBody>
                    <a:bodyPr/>
                    <a:lstStyle/>
                    <a:p>
                      <a:pPr algn="ctr"/>
                      <a:r>
                        <a:rPr lang="nl-NL" sz="1100" dirty="0"/>
                        <a:t>88</a:t>
                      </a:r>
                    </a:p>
                  </a:txBody>
                  <a:tcPr marL="91433" marR="91433" marT="45721" marB="45721"/>
                </a:tc>
                <a:tc>
                  <a:txBody>
                    <a:bodyPr/>
                    <a:lstStyle/>
                    <a:p>
                      <a:pPr algn="ctr"/>
                      <a:r>
                        <a:rPr lang="nl-NL" sz="1100" dirty="0"/>
                        <a:t>88</a:t>
                      </a:r>
                    </a:p>
                  </a:txBody>
                  <a:tcPr marL="91433" marR="91433" marT="45721" marB="45721"/>
                </a:tc>
                <a:tc>
                  <a:txBody>
                    <a:bodyPr/>
                    <a:lstStyle/>
                    <a:p>
                      <a:pPr algn="ctr"/>
                      <a:r>
                        <a:rPr lang="nl-NL" sz="1100" dirty="0"/>
                        <a:t>87</a:t>
                      </a:r>
                    </a:p>
                  </a:txBody>
                  <a:tcPr marL="91433" marR="91433" marT="45721" marB="45721"/>
                </a:tc>
                <a:tc>
                  <a:txBody>
                    <a:bodyPr/>
                    <a:lstStyle/>
                    <a:p>
                      <a:pPr algn="ctr"/>
                      <a:r>
                        <a:rPr lang="nl-NL" sz="1100" dirty="0"/>
                        <a:t>87</a:t>
                      </a:r>
                    </a:p>
                  </a:txBody>
                  <a:tcPr marL="91433" marR="91433" marT="45721" marB="45721"/>
                </a:tc>
                <a:tc>
                  <a:txBody>
                    <a:bodyPr/>
                    <a:lstStyle/>
                    <a:p>
                      <a:pPr algn="ctr"/>
                      <a:r>
                        <a:rPr lang="nl-NL" sz="1100" dirty="0"/>
                        <a:t>87</a:t>
                      </a:r>
                    </a:p>
                  </a:txBody>
                  <a:tcPr marL="91433" marR="91433" marT="45721" marB="45721"/>
                </a:tc>
                <a:tc>
                  <a:txBody>
                    <a:bodyPr/>
                    <a:lstStyle/>
                    <a:p>
                      <a:pPr algn="ctr"/>
                      <a:r>
                        <a:rPr lang="nl-NL" sz="1100" dirty="0"/>
                        <a:t>86</a:t>
                      </a:r>
                    </a:p>
                  </a:txBody>
                  <a:tcPr marL="91433" marR="91433" marT="45721" marB="45721"/>
                </a:tc>
                <a:tc>
                  <a:txBody>
                    <a:bodyPr/>
                    <a:lstStyle/>
                    <a:p>
                      <a:pPr algn="ctr"/>
                      <a:r>
                        <a:rPr lang="nl-NL" sz="1100" dirty="0"/>
                        <a:t>88</a:t>
                      </a:r>
                    </a:p>
                  </a:txBody>
                  <a:tcPr marL="91433" marR="91433" marT="45721" marB="45721"/>
                </a:tc>
                <a:tc>
                  <a:txBody>
                    <a:bodyPr/>
                    <a:lstStyle/>
                    <a:p>
                      <a:pPr algn="ctr"/>
                      <a:r>
                        <a:rPr lang="nl-NL" sz="1100" dirty="0"/>
                        <a:t>87</a:t>
                      </a:r>
                    </a:p>
                  </a:txBody>
                  <a:tcPr marL="91433" marR="91433" marT="45721" marB="45721"/>
                </a:tc>
                <a:tc>
                  <a:txBody>
                    <a:bodyPr/>
                    <a:lstStyle/>
                    <a:p>
                      <a:pPr algn="ctr"/>
                      <a:r>
                        <a:rPr lang="nl-NL" sz="1100" b="1" dirty="0"/>
                        <a:t>- 1 %</a:t>
                      </a:r>
                    </a:p>
                  </a:txBody>
                  <a:tcPr marL="91433" marR="91433" marT="45721" marB="45721"/>
                </a:tc>
                <a:extLst>
                  <a:ext uri="{0D108BD9-81ED-4DB2-BD59-A6C34878D82A}">
                    <a16:rowId xmlns:a16="http://schemas.microsoft.com/office/drawing/2014/main" val="10006"/>
                  </a:ext>
                </a:extLst>
              </a:tr>
              <a:tr h="259140">
                <a:tc>
                  <a:txBody>
                    <a:bodyPr/>
                    <a:lstStyle/>
                    <a:p>
                      <a:r>
                        <a:rPr lang="nl-NL" sz="1100" dirty="0"/>
                        <a:t>%</a:t>
                      </a:r>
                      <a:r>
                        <a:rPr lang="nl-NL" sz="1100" baseline="0" dirty="0"/>
                        <a:t> herinseminaties</a:t>
                      </a:r>
                      <a:endParaRPr lang="nl-NL" sz="1100" dirty="0"/>
                    </a:p>
                  </a:txBody>
                  <a:tcPr marL="91433" marR="91433" marT="45721" marB="45721"/>
                </a:tc>
                <a:tc>
                  <a:txBody>
                    <a:bodyPr/>
                    <a:lstStyle/>
                    <a:p>
                      <a:pPr algn="ctr"/>
                      <a:r>
                        <a:rPr lang="nl-NL" sz="1100" dirty="0"/>
                        <a:t>8</a:t>
                      </a:r>
                    </a:p>
                  </a:txBody>
                  <a:tcPr marL="91433" marR="91433" marT="45721" marB="45721"/>
                </a:tc>
                <a:tc>
                  <a:txBody>
                    <a:bodyPr/>
                    <a:lstStyle/>
                    <a:p>
                      <a:pPr algn="ctr"/>
                      <a:r>
                        <a:rPr lang="nl-NL" sz="1100" dirty="0"/>
                        <a:t>8</a:t>
                      </a:r>
                    </a:p>
                  </a:txBody>
                  <a:tcPr marL="91433" marR="91433" marT="45721" marB="45721"/>
                </a:tc>
                <a:tc>
                  <a:txBody>
                    <a:bodyPr/>
                    <a:lstStyle/>
                    <a:p>
                      <a:pPr algn="ctr"/>
                      <a:r>
                        <a:rPr lang="nl-NL" sz="1100" dirty="0"/>
                        <a:t>8</a:t>
                      </a:r>
                    </a:p>
                  </a:txBody>
                  <a:tcPr marL="91433" marR="91433" marT="45721" marB="45721"/>
                </a:tc>
                <a:tc>
                  <a:txBody>
                    <a:bodyPr/>
                    <a:lstStyle/>
                    <a:p>
                      <a:pPr algn="ctr"/>
                      <a:r>
                        <a:rPr lang="nl-NL" sz="1100" dirty="0"/>
                        <a:t>8</a:t>
                      </a:r>
                    </a:p>
                  </a:txBody>
                  <a:tcPr marL="91433" marR="91433" marT="45721" marB="45721"/>
                </a:tc>
                <a:tc>
                  <a:txBody>
                    <a:bodyPr/>
                    <a:lstStyle/>
                    <a:p>
                      <a:pPr algn="ctr"/>
                      <a:r>
                        <a:rPr lang="nl-NL" sz="1100" dirty="0"/>
                        <a:t>8</a:t>
                      </a:r>
                    </a:p>
                  </a:txBody>
                  <a:tcPr marL="91433" marR="91433" marT="45721" marB="45721"/>
                </a:tc>
                <a:tc>
                  <a:txBody>
                    <a:bodyPr/>
                    <a:lstStyle/>
                    <a:p>
                      <a:pPr algn="ctr"/>
                      <a:r>
                        <a:rPr lang="nl-NL" sz="1100" dirty="0"/>
                        <a:t>8</a:t>
                      </a:r>
                    </a:p>
                  </a:txBody>
                  <a:tcPr marL="91433" marR="91433" marT="45721" marB="45721"/>
                </a:tc>
                <a:tc>
                  <a:txBody>
                    <a:bodyPr/>
                    <a:lstStyle/>
                    <a:p>
                      <a:pPr algn="ctr"/>
                      <a:r>
                        <a:rPr lang="nl-NL" sz="1100" dirty="0"/>
                        <a:t>8</a:t>
                      </a:r>
                    </a:p>
                  </a:txBody>
                  <a:tcPr marL="91433" marR="91433" marT="45721" marB="45721"/>
                </a:tc>
                <a:tc>
                  <a:txBody>
                    <a:bodyPr/>
                    <a:lstStyle/>
                    <a:p>
                      <a:pPr algn="ctr"/>
                      <a:r>
                        <a:rPr lang="nl-NL" sz="1100" dirty="0"/>
                        <a:t>8</a:t>
                      </a:r>
                    </a:p>
                  </a:txBody>
                  <a:tcPr marL="91433" marR="91433" marT="45721" marB="45721"/>
                </a:tc>
                <a:tc>
                  <a:txBody>
                    <a:bodyPr/>
                    <a:lstStyle/>
                    <a:p>
                      <a:pPr algn="ctr"/>
                      <a:r>
                        <a:rPr lang="nl-NL" sz="1100" dirty="0"/>
                        <a:t>8</a:t>
                      </a:r>
                    </a:p>
                  </a:txBody>
                  <a:tcPr marL="91433" marR="91433" marT="45721" marB="45721"/>
                </a:tc>
                <a:tc>
                  <a:txBody>
                    <a:bodyPr/>
                    <a:lstStyle/>
                    <a:p>
                      <a:pPr algn="ctr"/>
                      <a:r>
                        <a:rPr lang="nl-NL" sz="1100" b="1" dirty="0"/>
                        <a:t>0 %</a:t>
                      </a:r>
                    </a:p>
                  </a:txBody>
                  <a:tcPr marL="91433" marR="91433" marT="45721" marB="45721"/>
                </a:tc>
                <a:extLst>
                  <a:ext uri="{0D108BD9-81ED-4DB2-BD59-A6C34878D82A}">
                    <a16:rowId xmlns:a16="http://schemas.microsoft.com/office/drawing/2014/main" val="10007"/>
                  </a:ext>
                </a:extLst>
              </a:tr>
              <a:tr h="259140">
                <a:tc>
                  <a:txBody>
                    <a:bodyPr/>
                    <a:lstStyle/>
                    <a:p>
                      <a:r>
                        <a:rPr lang="nl-NL" sz="1100" dirty="0"/>
                        <a:t>% Uitval zeugen</a:t>
                      </a:r>
                    </a:p>
                  </a:txBody>
                  <a:tcPr marL="91433" marR="91433" marT="45721" marB="45721"/>
                </a:tc>
                <a:tc>
                  <a:txBody>
                    <a:bodyPr/>
                    <a:lstStyle/>
                    <a:p>
                      <a:pPr algn="ctr"/>
                      <a:r>
                        <a:rPr lang="nl-NL" sz="1100" dirty="0"/>
                        <a:t>43</a:t>
                      </a:r>
                    </a:p>
                  </a:txBody>
                  <a:tcPr marL="91433" marR="91433" marT="45721" marB="45721"/>
                </a:tc>
                <a:tc>
                  <a:txBody>
                    <a:bodyPr/>
                    <a:lstStyle/>
                    <a:p>
                      <a:pPr algn="ctr"/>
                      <a:r>
                        <a:rPr lang="nl-NL" sz="1100" dirty="0"/>
                        <a:t>41</a:t>
                      </a:r>
                    </a:p>
                  </a:txBody>
                  <a:tcPr marL="91433" marR="91433" marT="45721" marB="45721"/>
                </a:tc>
                <a:tc>
                  <a:txBody>
                    <a:bodyPr/>
                    <a:lstStyle/>
                    <a:p>
                      <a:pPr algn="ctr"/>
                      <a:r>
                        <a:rPr lang="nl-NL" sz="1100" dirty="0"/>
                        <a:t>43 </a:t>
                      </a:r>
                    </a:p>
                  </a:txBody>
                  <a:tcPr marL="91433" marR="91433" marT="45721" marB="45721"/>
                </a:tc>
                <a:tc>
                  <a:txBody>
                    <a:bodyPr/>
                    <a:lstStyle/>
                    <a:p>
                      <a:pPr algn="ctr"/>
                      <a:r>
                        <a:rPr lang="nl-NL" sz="1100" dirty="0"/>
                        <a:t>42</a:t>
                      </a:r>
                    </a:p>
                  </a:txBody>
                  <a:tcPr marL="91433" marR="91433" marT="45721" marB="45721"/>
                </a:tc>
                <a:tc>
                  <a:txBody>
                    <a:bodyPr/>
                    <a:lstStyle/>
                    <a:p>
                      <a:pPr algn="ctr"/>
                      <a:r>
                        <a:rPr lang="nl-NL" sz="1100" dirty="0"/>
                        <a:t>42</a:t>
                      </a:r>
                    </a:p>
                  </a:txBody>
                  <a:tcPr marL="91433" marR="91433" marT="45721" marB="45721"/>
                </a:tc>
                <a:tc>
                  <a:txBody>
                    <a:bodyPr/>
                    <a:lstStyle/>
                    <a:p>
                      <a:pPr algn="ctr"/>
                      <a:r>
                        <a:rPr lang="nl-NL" sz="1100" dirty="0"/>
                        <a:t>43</a:t>
                      </a:r>
                    </a:p>
                  </a:txBody>
                  <a:tcPr marL="91433" marR="91433" marT="45721" marB="45721"/>
                </a:tc>
                <a:tc>
                  <a:txBody>
                    <a:bodyPr/>
                    <a:lstStyle/>
                    <a:p>
                      <a:pPr algn="ctr"/>
                      <a:r>
                        <a:rPr lang="nl-NL" sz="1100" dirty="0"/>
                        <a:t>43</a:t>
                      </a:r>
                    </a:p>
                  </a:txBody>
                  <a:tcPr marL="91433" marR="91433" marT="45721" marB="45721"/>
                </a:tc>
                <a:tc>
                  <a:txBody>
                    <a:bodyPr/>
                    <a:lstStyle/>
                    <a:p>
                      <a:pPr algn="ctr"/>
                      <a:r>
                        <a:rPr lang="nl-NL" sz="1100" dirty="0"/>
                        <a:t>43</a:t>
                      </a:r>
                    </a:p>
                  </a:txBody>
                  <a:tcPr marL="91433" marR="91433" marT="45721" marB="45721"/>
                </a:tc>
                <a:tc>
                  <a:txBody>
                    <a:bodyPr/>
                    <a:lstStyle/>
                    <a:p>
                      <a:pPr algn="ctr"/>
                      <a:r>
                        <a:rPr lang="nl-NL" sz="1100" dirty="0"/>
                        <a:t>44</a:t>
                      </a:r>
                    </a:p>
                  </a:txBody>
                  <a:tcPr marL="91433" marR="91433" marT="45721" marB="45721"/>
                </a:tc>
                <a:tc>
                  <a:txBody>
                    <a:bodyPr/>
                    <a:lstStyle/>
                    <a:p>
                      <a:pPr algn="ctr"/>
                      <a:r>
                        <a:rPr lang="nl-NL" sz="1100" b="1" dirty="0"/>
                        <a:t>1 %</a:t>
                      </a:r>
                    </a:p>
                  </a:txBody>
                  <a:tcPr marL="91433" marR="91433" marT="45721" marB="45721"/>
                </a:tc>
                <a:extLst>
                  <a:ext uri="{0D108BD9-81ED-4DB2-BD59-A6C34878D82A}">
                    <a16:rowId xmlns:a16="http://schemas.microsoft.com/office/drawing/2014/main" val="10008"/>
                  </a:ext>
                </a:extLst>
              </a:tr>
              <a:tr h="426837">
                <a:tc>
                  <a:txBody>
                    <a:bodyPr/>
                    <a:lstStyle/>
                    <a:p>
                      <a:r>
                        <a:rPr lang="nl-NL" sz="1100" dirty="0"/>
                        <a:t>Verliesdagen</a:t>
                      </a:r>
                      <a:r>
                        <a:rPr lang="nl-NL" sz="1100" baseline="0" dirty="0"/>
                        <a:t> uitval zeugen</a:t>
                      </a:r>
                      <a:endParaRPr lang="nl-NL" sz="1100" dirty="0"/>
                    </a:p>
                  </a:txBody>
                  <a:tcPr marL="91433" marR="91433" marT="45721" marB="45721"/>
                </a:tc>
                <a:tc>
                  <a:txBody>
                    <a:bodyPr/>
                    <a:lstStyle/>
                    <a:p>
                      <a:pPr algn="ctr"/>
                      <a:r>
                        <a:rPr lang="nl-NL" sz="1100" dirty="0"/>
                        <a:t>29,8</a:t>
                      </a:r>
                    </a:p>
                  </a:txBody>
                  <a:tcPr marL="91433" marR="91433" marT="45721" marB="45721"/>
                </a:tc>
                <a:tc>
                  <a:txBody>
                    <a:bodyPr/>
                    <a:lstStyle/>
                    <a:p>
                      <a:pPr algn="ctr"/>
                      <a:r>
                        <a:rPr lang="nl-NL" sz="1100" dirty="0"/>
                        <a:t>30,0</a:t>
                      </a:r>
                    </a:p>
                  </a:txBody>
                  <a:tcPr marL="91433" marR="91433" marT="45721" marB="45721"/>
                </a:tc>
                <a:tc>
                  <a:txBody>
                    <a:bodyPr/>
                    <a:lstStyle/>
                    <a:p>
                      <a:pPr algn="ctr"/>
                      <a:r>
                        <a:rPr lang="nl-NL" sz="1100" dirty="0"/>
                        <a:t>29,7</a:t>
                      </a:r>
                    </a:p>
                  </a:txBody>
                  <a:tcPr marL="91433" marR="91433" marT="45721" marB="45721"/>
                </a:tc>
                <a:tc>
                  <a:txBody>
                    <a:bodyPr/>
                    <a:lstStyle/>
                    <a:p>
                      <a:pPr algn="ctr"/>
                      <a:r>
                        <a:rPr lang="nl-NL" sz="1100" dirty="0"/>
                        <a:t>30,2</a:t>
                      </a:r>
                    </a:p>
                  </a:txBody>
                  <a:tcPr marL="91433" marR="91433" marT="45721" marB="45721"/>
                </a:tc>
                <a:tc>
                  <a:txBody>
                    <a:bodyPr/>
                    <a:lstStyle/>
                    <a:p>
                      <a:pPr algn="ctr"/>
                      <a:r>
                        <a:rPr lang="nl-NL" sz="1100" dirty="0"/>
                        <a:t>31,1</a:t>
                      </a:r>
                    </a:p>
                  </a:txBody>
                  <a:tcPr marL="91433" marR="91433" marT="45721" marB="45721"/>
                </a:tc>
                <a:tc>
                  <a:txBody>
                    <a:bodyPr/>
                    <a:lstStyle/>
                    <a:p>
                      <a:pPr algn="ctr"/>
                      <a:r>
                        <a:rPr lang="nl-NL" sz="1100" dirty="0"/>
                        <a:t>30,4</a:t>
                      </a:r>
                    </a:p>
                  </a:txBody>
                  <a:tcPr marL="91433" marR="91433" marT="45721" marB="45721"/>
                </a:tc>
                <a:tc>
                  <a:txBody>
                    <a:bodyPr/>
                    <a:lstStyle/>
                    <a:p>
                      <a:pPr algn="ctr"/>
                      <a:r>
                        <a:rPr lang="nl-NL" sz="1100" dirty="0"/>
                        <a:t>29,6</a:t>
                      </a:r>
                    </a:p>
                  </a:txBody>
                  <a:tcPr marL="91433" marR="91433" marT="45721" marB="45721"/>
                </a:tc>
                <a:tc>
                  <a:txBody>
                    <a:bodyPr/>
                    <a:lstStyle/>
                    <a:p>
                      <a:pPr algn="ctr"/>
                      <a:r>
                        <a:rPr lang="nl-NL" sz="1100" dirty="0"/>
                        <a:t>29,4</a:t>
                      </a:r>
                    </a:p>
                  </a:txBody>
                  <a:tcPr marL="91433" marR="91433" marT="45721" marB="45721"/>
                </a:tc>
                <a:tc>
                  <a:txBody>
                    <a:bodyPr/>
                    <a:lstStyle/>
                    <a:p>
                      <a:pPr algn="ctr"/>
                      <a:r>
                        <a:rPr lang="nl-NL" sz="1100" dirty="0"/>
                        <a:t>31,9</a:t>
                      </a:r>
                    </a:p>
                  </a:txBody>
                  <a:tcPr marL="91433" marR="91433" marT="45721" marB="45721"/>
                </a:tc>
                <a:tc>
                  <a:txBody>
                    <a:bodyPr/>
                    <a:lstStyle/>
                    <a:p>
                      <a:pPr algn="ctr"/>
                      <a:r>
                        <a:rPr lang="nl-NL" sz="1100" b="1" dirty="0"/>
                        <a:t>-</a:t>
                      </a:r>
                      <a:r>
                        <a:rPr lang="nl-NL" sz="1100" b="1" baseline="0" dirty="0"/>
                        <a:t> 2,1</a:t>
                      </a:r>
                      <a:r>
                        <a:rPr lang="nl-NL" sz="1100" b="1" dirty="0"/>
                        <a:t> dag</a:t>
                      </a:r>
                    </a:p>
                  </a:txBody>
                  <a:tcPr marL="91433" marR="91433" marT="45721" marB="45721"/>
                </a:tc>
                <a:extLst>
                  <a:ext uri="{0D108BD9-81ED-4DB2-BD59-A6C34878D82A}">
                    <a16:rowId xmlns:a16="http://schemas.microsoft.com/office/drawing/2014/main" val="10009"/>
                  </a:ext>
                </a:extLst>
              </a:tr>
              <a:tr h="259140">
                <a:tc>
                  <a:txBody>
                    <a:bodyPr/>
                    <a:lstStyle/>
                    <a:p>
                      <a:r>
                        <a:rPr lang="nl-NL" sz="1100" dirty="0"/>
                        <a:t>Bedrijfsworpindex</a:t>
                      </a:r>
                    </a:p>
                  </a:txBody>
                  <a:tcPr marL="91433" marR="91433" marT="45721" marB="45721"/>
                </a:tc>
                <a:tc>
                  <a:txBody>
                    <a:bodyPr/>
                    <a:lstStyle/>
                    <a:p>
                      <a:pPr algn="ctr"/>
                      <a:r>
                        <a:rPr lang="nl-NL" sz="1100" dirty="0"/>
                        <a:t>2,38</a:t>
                      </a:r>
                    </a:p>
                  </a:txBody>
                  <a:tcPr marL="91433" marR="91433" marT="45721" marB="45721"/>
                </a:tc>
                <a:tc>
                  <a:txBody>
                    <a:bodyPr/>
                    <a:lstStyle/>
                    <a:p>
                      <a:pPr algn="ctr"/>
                      <a:r>
                        <a:rPr lang="nl-NL" sz="1100" dirty="0"/>
                        <a:t>2,38</a:t>
                      </a:r>
                    </a:p>
                  </a:txBody>
                  <a:tcPr marL="91433" marR="91433" marT="45721" marB="45721"/>
                </a:tc>
                <a:tc>
                  <a:txBody>
                    <a:bodyPr/>
                    <a:lstStyle/>
                    <a:p>
                      <a:pPr algn="ctr"/>
                      <a:r>
                        <a:rPr lang="nl-NL" sz="1100" dirty="0"/>
                        <a:t>2,36</a:t>
                      </a:r>
                    </a:p>
                  </a:txBody>
                  <a:tcPr marL="91433" marR="91433" marT="45721" marB="45721"/>
                </a:tc>
                <a:tc>
                  <a:txBody>
                    <a:bodyPr/>
                    <a:lstStyle/>
                    <a:p>
                      <a:pPr algn="ctr"/>
                      <a:r>
                        <a:rPr lang="nl-NL" sz="1100" dirty="0"/>
                        <a:t>2,37</a:t>
                      </a:r>
                    </a:p>
                  </a:txBody>
                  <a:tcPr marL="91433" marR="91433" marT="45721" marB="45721"/>
                </a:tc>
                <a:tc>
                  <a:txBody>
                    <a:bodyPr/>
                    <a:lstStyle/>
                    <a:p>
                      <a:pPr algn="ctr"/>
                      <a:r>
                        <a:rPr lang="nl-NL" sz="1100" dirty="0"/>
                        <a:t>2,37</a:t>
                      </a:r>
                    </a:p>
                  </a:txBody>
                  <a:tcPr marL="91433" marR="91433" marT="45721" marB="45721"/>
                </a:tc>
                <a:tc>
                  <a:txBody>
                    <a:bodyPr/>
                    <a:lstStyle/>
                    <a:p>
                      <a:pPr algn="ctr"/>
                      <a:r>
                        <a:rPr lang="nl-NL" sz="1100" dirty="0"/>
                        <a:t>2,36</a:t>
                      </a:r>
                    </a:p>
                  </a:txBody>
                  <a:tcPr marL="91433" marR="91433" marT="45721" marB="45721"/>
                </a:tc>
                <a:tc>
                  <a:txBody>
                    <a:bodyPr/>
                    <a:lstStyle/>
                    <a:p>
                      <a:pPr algn="ctr"/>
                      <a:r>
                        <a:rPr lang="nl-NL" sz="1100" dirty="0"/>
                        <a:t>2,36</a:t>
                      </a:r>
                    </a:p>
                  </a:txBody>
                  <a:tcPr marL="91433" marR="91433" marT="45721" marB="45721"/>
                </a:tc>
                <a:tc>
                  <a:txBody>
                    <a:bodyPr/>
                    <a:lstStyle/>
                    <a:p>
                      <a:pPr algn="ctr"/>
                      <a:r>
                        <a:rPr lang="nl-NL" sz="1100" dirty="0"/>
                        <a:t>2,36</a:t>
                      </a:r>
                    </a:p>
                  </a:txBody>
                  <a:tcPr marL="91433" marR="91433" marT="45721" marB="45721"/>
                </a:tc>
                <a:tc>
                  <a:txBody>
                    <a:bodyPr/>
                    <a:lstStyle/>
                    <a:p>
                      <a:pPr algn="ctr"/>
                      <a:r>
                        <a:rPr lang="nl-NL" sz="1100" dirty="0"/>
                        <a:t>2,35</a:t>
                      </a:r>
                    </a:p>
                  </a:txBody>
                  <a:tcPr marL="91433" marR="91433" marT="45721" marB="45721"/>
                </a:tc>
                <a:tc>
                  <a:txBody>
                    <a:bodyPr/>
                    <a:lstStyle/>
                    <a:p>
                      <a:pPr algn="ctr"/>
                      <a:r>
                        <a:rPr lang="nl-NL" sz="1100" b="1" dirty="0"/>
                        <a:t>- 0,03</a:t>
                      </a:r>
                    </a:p>
                  </a:txBody>
                  <a:tcPr marL="91433" marR="91433" marT="45721" marB="45721"/>
                </a:tc>
                <a:extLst>
                  <a:ext uri="{0D108BD9-81ED-4DB2-BD59-A6C34878D82A}">
                    <a16:rowId xmlns:a16="http://schemas.microsoft.com/office/drawing/2014/main" val="10010"/>
                  </a:ext>
                </a:extLst>
              </a:tr>
            </a:tbl>
          </a:graphicData>
        </a:graphic>
      </p:graphicFrame>
      <p:sp>
        <p:nvSpPr>
          <p:cNvPr id="6" name="Rechthoek 5"/>
          <p:cNvSpPr/>
          <p:nvPr/>
        </p:nvSpPr>
        <p:spPr>
          <a:xfrm>
            <a:off x="31858" y="5712451"/>
            <a:ext cx="2639569" cy="276999"/>
          </a:xfrm>
          <a:prstGeom prst="rect">
            <a:avLst/>
          </a:prstGeom>
          <a:solidFill>
            <a:schemeClr val="bg1"/>
          </a:solidFill>
          <a:ln>
            <a:solidFill>
              <a:schemeClr val="tx1"/>
            </a:solidFill>
          </a:ln>
        </p:spPr>
        <p:txBody>
          <a:bodyPr wrap="none">
            <a:spAutoFit/>
          </a:bodyPr>
          <a:lstStyle/>
          <a:p>
            <a:pPr>
              <a:spcBef>
                <a:spcPct val="0"/>
              </a:spcBef>
            </a:pPr>
            <a:r>
              <a:rPr lang="nl-NL" altLang="nl-NL" sz="1200" dirty="0">
                <a:latin typeface="Arial" panose="020B0604020202020204" pitchFamily="34" charset="0"/>
              </a:rPr>
              <a:t>Bron: Kengetallenspiegel Agrovision</a:t>
            </a:r>
          </a:p>
        </p:txBody>
      </p:sp>
    </p:spTree>
    <p:extLst>
      <p:ext uri="{BB962C8B-B14F-4D97-AF65-F5344CB8AC3E}">
        <p14:creationId xmlns:p14="http://schemas.microsoft.com/office/powerpoint/2010/main" val="3345339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Worpindex door de jaren heen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20984068"/>
              </p:ext>
            </p:extLst>
          </p:nvPr>
        </p:nvGraphicFramePr>
        <p:xfrm>
          <a:off x="439916" y="1012932"/>
          <a:ext cx="7223760" cy="5117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3697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Grootgebrachte biggen door de jaren heen</a:t>
            </a:r>
          </a:p>
        </p:txBody>
      </p:sp>
      <p:graphicFrame>
        <p:nvGraphicFramePr>
          <p:cNvPr id="4" name="Tijdelijke aanduiding voor inhoud 4"/>
          <p:cNvGraphicFramePr>
            <a:graphicFrameLocks/>
          </p:cNvGraphicFramePr>
          <p:nvPr/>
        </p:nvGraphicFramePr>
        <p:xfrm>
          <a:off x="107504" y="2132856"/>
          <a:ext cx="8928991" cy="2148866"/>
        </p:xfrm>
        <a:graphic>
          <a:graphicData uri="http://schemas.openxmlformats.org/drawingml/2006/table">
            <a:tbl>
              <a:tblPr firstRow="1" bandRow="1">
                <a:tableStyleId>{5C22544A-7EE6-4342-B048-85BDC9FD1C3A}</a:tableStyleId>
              </a:tblPr>
              <a:tblGrid>
                <a:gridCol w="1984220">
                  <a:extLst>
                    <a:ext uri="{9D8B030D-6E8A-4147-A177-3AD203B41FA5}">
                      <a16:colId xmlns:a16="http://schemas.microsoft.com/office/drawing/2014/main" val="2749875232"/>
                    </a:ext>
                  </a:extLst>
                </a:gridCol>
                <a:gridCol w="496055">
                  <a:extLst>
                    <a:ext uri="{9D8B030D-6E8A-4147-A177-3AD203B41FA5}">
                      <a16:colId xmlns:a16="http://schemas.microsoft.com/office/drawing/2014/main" val="598557497"/>
                    </a:ext>
                  </a:extLst>
                </a:gridCol>
                <a:gridCol w="496055">
                  <a:extLst>
                    <a:ext uri="{9D8B030D-6E8A-4147-A177-3AD203B41FA5}">
                      <a16:colId xmlns:a16="http://schemas.microsoft.com/office/drawing/2014/main" val="981688561"/>
                    </a:ext>
                  </a:extLst>
                </a:gridCol>
                <a:gridCol w="496055">
                  <a:extLst>
                    <a:ext uri="{9D8B030D-6E8A-4147-A177-3AD203B41FA5}">
                      <a16:colId xmlns:a16="http://schemas.microsoft.com/office/drawing/2014/main" val="2701188143"/>
                    </a:ext>
                  </a:extLst>
                </a:gridCol>
                <a:gridCol w="496055">
                  <a:extLst>
                    <a:ext uri="{9D8B030D-6E8A-4147-A177-3AD203B41FA5}">
                      <a16:colId xmlns:a16="http://schemas.microsoft.com/office/drawing/2014/main" val="3902507374"/>
                    </a:ext>
                  </a:extLst>
                </a:gridCol>
                <a:gridCol w="496055">
                  <a:extLst>
                    <a:ext uri="{9D8B030D-6E8A-4147-A177-3AD203B41FA5}">
                      <a16:colId xmlns:a16="http://schemas.microsoft.com/office/drawing/2014/main" val="3445861473"/>
                    </a:ext>
                  </a:extLst>
                </a:gridCol>
                <a:gridCol w="496055">
                  <a:extLst>
                    <a:ext uri="{9D8B030D-6E8A-4147-A177-3AD203B41FA5}">
                      <a16:colId xmlns:a16="http://schemas.microsoft.com/office/drawing/2014/main" val="2153509523"/>
                    </a:ext>
                  </a:extLst>
                </a:gridCol>
                <a:gridCol w="496055">
                  <a:extLst>
                    <a:ext uri="{9D8B030D-6E8A-4147-A177-3AD203B41FA5}">
                      <a16:colId xmlns:a16="http://schemas.microsoft.com/office/drawing/2014/main" val="3343580583"/>
                    </a:ext>
                  </a:extLst>
                </a:gridCol>
                <a:gridCol w="496055">
                  <a:extLst>
                    <a:ext uri="{9D8B030D-6E8A-4147-A177-3AD203B41FA5}">
                      <a16:colId xmlns:a16="http://schemas.microsoft.com/office/drawing/2014/main" val="1094440792"/>
                    </a:ext>
                  </a:extLst>
                </a:gridCol>
                <a:gridCol w="496055">
                  <a:extLst>
                    <a:ext uri="{9D8B030D-6E8A-4147-A177-3AD203B41FA5}">
                      <a16:colId xmlns:a16="http://schemas.microsoft.com/office/drawing/2014/main" val="1076423836"/>
                    </a:ext>
                  </a:extLst>
                </a:gridCol>
                <a:gridCol w="496055">
                  <a:extLst>
                    <a:ext uri="{9D8B030D-6E8A-4147-A177-3AD203B41FA5}">
                      <a16:colId xmlns:a16="http://schemas.microsoft.com/office/drawing/2014/main" val="960489706"/>
                    </a:ext>
                  </a:extLst>
                </a:gridCol>
                <a:gridCol w="496055">
                  <a:extLst>
                    <a:ext uri="{9D8B030D-6E8A-4147-A177-3AD203B41FA5}">
                      <a16:colId xmlns:a16="http://schemas.microsoft.com/office/drawing/2014/main" val="2676351802"/>
                    </a:ext>
                  </a:extLst>
                </a:gridCol>
                <a:gridCol w="496055">
                  <a:extLst>
                    <a:ext uri="{9D8B030D-6E8A-4147-A177-3AD203B41FA5}">
                      <a16:colId xmlns:a16="http://schemas.microsoft.com/office/drawing/2014/main" val="3329675029"/>
                    </a:ext>
                  </a:extLst>
                </a:gridCol>
                <a:gridCol w="992111">
                  <a:extLst>
                    <a:ext uri="{9D8B030D-6E8A-4147-A177-3AD203B41FA5}">
                      <a16:colId xmlns:a16="http://schemas.microsoft.com/office/drawing/2014/main" val="1151184300"/>
                    </a:ext>
                  </a:extLst>
                </a:gridCol>
              </a:tblGrid>
              <a:tr h="370840">
                <a:tc rowSpan="2">
                  <a:txBody>
                    <a:bodyPr/>
                    <a:lstStyle/>
                    <a:p>
                      <a:r>
                        <a:rPr lang="nl-NL" dirty="0"/>
                        <a:t>Kengetal</a:t>
                      </a:r>
                    </a:p>
                  </a:txBody>
                  <a:tcPr/>
                </a:tc>
                <a:tc gridSpan="12">
                  <a:txBody>
                    <a:bodyPr/>
                    <a:lstStyle/>
                    <a:p>
                      <a:pPr algn="ctr"/>
                      <a:r>
                        <a:rPr lang="nl-NL" dirty="0"/>
                        <a:t>JAREN</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pPr algn="ctr"/>
                      <a:endParaRPr lang="nl-NL" dirty="0"/>
                    </a:p>
                  </a:txBody>
                  <a:tcPr/>
                </a:tc>
                <a:tc hMerge="1">
                  <a:txBody>
                    <a:bodyPr/>
                    <a:lstStyle/>
                    <a:p>
                      <a:pPr algn="ctr"/>
                      <a:endParaRPr lang="nl-NL" dirty="0"/>
                    </a:p>
                  </a:txBody>
                  <a:tcPr/>
                </a:tc>
                <a:tc rowSpan="2">
                  <a:txBody>
                    <a:bodyPr/>
                    <a:lstStyle/>
                    <a:p>
                      <a:pPr algn="ctr"/>
                      <a:r>
                        <a:rPr lang="nl-NL" dirty="0"/>
                        <a:t>Verschil</a:t>
                      </a:r>
                    </a:p>
                  </a:txBody>
                  <a:tcPr/>
                </a:tc>
                <a:extLst>
                  <a:ext uri="{0D108BD9-81ED-4DB2-BD59-A6C34878D82A}">
                    <a16:rowId xmlns:a16="http://schemas.microsoft.com/office/drawing/2014/main" val="2510643336"/>
                  </a:ext>
                </a:extLst>
              </a:tr>
              <a:tr h="370840">
                <a:tc vMerge="1">
                  <a:txBody>
                    <a:bodyPr/>
                    <a:lstStyle/>
                    <a:p>
                      <a:endParaRPr lang="nl-NL" dirty="0"/>
                    </a:p>
                  </a:txBody>
                  <a:tcPr/>
                </a:tc>
                <a:tc>
                  <a:txBody>
                    <a:bodyPr/>
                    <a:lstStyle/>
                    <a:p>
                      <a:pPr algn="ctr"/>
                      <a:r>
                        <a:rPr lang="nl-NL" sz="1100" dirty="0">
                          <a:solidFill>
                            <a:schemeClr val="tx1"/>
                          </a:solidFill>
                        </a:rPr>
                        <a:t>2007</a:t>
                      </a:r>
                    </a:p>
                  </a:txBody>
                  <a:tcPr marL="91436" marR="91436" marT="45732" marB="45732"/>
                </a:tc>
                <a:tc>
                  <a:txBody>
                    <a:bodyPr/>
                    <a:lstStyle/>
                    <a:p>
                      <a:pPr algn="ctr"/>
                      <a:r>
                        <a:rPr lang="nl-NL" sz="1100" dirty="0">
                          <a:solidFill>
                            <a:schemeClr val="tx1"/>
                          </a:solidFill>
                        </a:rPr>
                        <a:t>2008</a:t>
                      </a:r>
                    </a:p>
                  </a:txBody>
                  <a:tcPr marL="91436" marR="91436" marT="45732" marB="45732"/>
                </a:tc>
                <a:tc>
                  <a:txBody>
                    <a:bodyPr/>
                    <a:lstStyle/>
                    <a:p>
                      <a:pPr algn="ctr"/>
                      <a:r>
                        <a:rPr lang="nl-NL" sz="1100" dirty="0">
                          <a:solidFill>
                            <a:schemeClr val="tx1"/>
                          </a:solidFill>
                        </a:rPr>
                        <a:t>2009</a:t>
                      </a:r>
                    </a:p>
                  </a:txBody>
                  <a:tcPr marL="91436" marR="91436" marT="45732" marB="45732"/>
                </a:tc>
                <a:tc>
                  <a:txBody>
                    <a:bodyPr/>
                    <a:lstStyle/>
                    <a:p>
                      <a:pPr algn="ctr"/>
                      <a:r>
                        <a:rPr lang="nl-NL" sz="1100" dirty="0">
                          <a:solidFill>
                            <a:schemeClr val="tx1"/>
                          </a:solidFill>
                        </a:rPr>
                        <a:t>2010</a:t>
                      </a:r>
                    </a:p>
                  </a:txBody>
                  <a:tcPr marL="91436" marR="91436" marT="45732" marB="45732"/>
                </a:tc>
                <a:tc>
                  <a:txBody>
                    <a:bodyPr/>
                    <a:lstStyle/>
                    <a:p>
                      <a:pPr algn="ctr"/>
                      <a:r>
                        <a:rPr lang="nl-NL" sz="1100" dirty="0">
                          <a:solidFill>
                            <a:schemeClr val="tx1"/>
                          </a:solidFill>
                        </a:rPr>
                        <a:t>2011</a:t>
                      </a:r>
                    </a:p>
                  </a:txBody>
                  <a:tcPr marL="91436" marR="91436" marT="45732" marB="45732"/>
                </a:tc>
                <a:tc>
                  <a:txBody>
                    <a:bodyPr/>
                    <a:lstStyle/>
                    <a:p>
                      <a:pPr algn="ctr"/>
                      <a:r>
                        <a:rPr lang="nl-NL" sz="1100" dirty="0">
                          <a:solidFill>
                            <a:schemeClr val="tx1"/>
                          </a:solidFill>
                        </a:rPr>
                        <a:t>2012</a:t>
                      </a:r>
                    </a:p>
                  </a:txBody>
                  <a:tcPr marL="91436" marR="91436" marT="45732" marB="45732"/>
                </a:tc>
                <a:tc>
                  <a:txBody>
                    <a:bodyPr/>
                    <a:lstStyle/>
                    <a:p>
                      <a:pPr algn="ctr"/>
                      <a:r>
                        <a:rPr lang="nl-NL" sz="1100" dirty="0">
                          <a:solidFill>
                            <a:schemeClr val="tx1"/>
                          </a:solidFill>
                        </a:rPr>
                        <a:t>2013</a:t>
                      </a:r>
                    </a:p>
                  </a:txBody>
                  <a:tcPr marL="91436" marR="91436" marT="45732" marB="45732"/>
                </a:tc>
                <a:tc>
                  <a:txBody>
                    <a:bodyPr/>
                    <a:lstStyle/>
                    <a:p>
                      <a:pPr algn="ctr"/>
                      <a:r>
                        <a:rPr lang="nl-NL" sz="1100" dirty="0">
                          <a:solidFill>
                            <a:schemeClr val="tx1"/>
                          </a:solidFill>
                        </a:rPr>
                        <a:t>2014</a:t>
                      </a:r>
                    </a:p>
                  </a:txBody>
                  <a:tcPr marL="91436" marR="91436" marT="45732" marB="45732"/>
                </a:tc>
                <a:tc>
                  <a:txBody>
                    <a:bodyPr/>
                    <a:lstStyle/>
                    <a:p>
                      <a:pPr algn="ctr"/>
                      <a:r>
                        <a:rPr lang="nl-NL" sz="1100" dirty="0">
                          <a:solidFill>
                            <a:schemeClr val="tx1"/>
                          </a:solidFill>
                        </a:rPr>
                        <a:t>2015</a:t>
                      </a:r>
                    </a:p>
                  </a:txBody>
                  <a:tcPr marL="91436" marR="91436" marT="45732" marB="45732"/>
                </a:tc>
                <a:tc>
                  <a:txBody>
                    <a:bodyPr/>
                    <a:lstStyle/>
                    <a:p>
                      <a:pPr algn="ctr"/>
                      <a:r>
                        <a:rPr lang="nl-NL" sz="1100" dirty="0">
                          <a:solidFill>
                            <a:schemeClr val="tx1"/>
                          </a:solidFill>
                        </a:rPr>
                        <a:t>2016</a:t>
                      </a:r>
                    </a:p>
                  </a:txBody>
                  <a:tcPr marL="91436" marR="91436" marT="45732" marB="45732"/>
                </a:tc>
                <a:tc>
                  <a:txBody>
                    <a:bodyPr/>
                    <a:lstStyle/>
                    <a:p>
                      <a:pPr algn="ctr"/>
                      <a:r>
                        <a:rPr lang="nl-NL" sz="1100" dirty="0">
                          <a:solidFill>
                            <a:schemeClr val="tx1"/>
                          </a:solidFill>
                        </a:rPr>
                        <a:t>2017</a:t>
                      </a:r>
                    </a:p>
                  </a:txBody>
                  <a:tcPr marL="91436" marR="91436" marT="45732" marB="45732"/>
                </a:tc>
                <a:tc>
                  <a:txBody>
                    <a:bodyPr/>
                    <a:lstStyle/>
                    <a:p>
                      <a:pPr algn="ctr"/>
                      <a:r>
                        <a:rPr lang="nl-NL" sz="1100" dirty="0">
                          <a:solidFill>
                            <a:schemeClr val="tx1"/>
                          </a:solidFill>
                        </a:rPr>
                        <a:t>2018</a:t>
                      </a:r>
                    </a:p>
                  </a:txBody>
                  <a:tcPr marL="91436" marR="91436" marT="45732" marB="45732"/>
                </a:tc>
                <a:tc vMerge="1">
                  <a:txBody>
                    <a:bodyPr/>
                    <a:lstStyle/>
                    <a:p>
                      <a:endParaRPr lang="nl-NL"/>
                    </a:p>
                  </a:txBody>
                  <a:tcPr/>
                </a:tc>
                <a:extLst>
                  <a:ext uri="{0D108BD9-81ED-4DB2-BD59-A6C34878D82A}">
                    <a16:rowId xmlns:a16="http://schemas.microsoft.com/office/drawing/2014/main" val="1296075247"/>
                  </a:ext>
                </a:extLst>
              </a:tr>
              <a:tr h="370840">
                <a:tc>
                  <a:txBody>
                    <a:bodyPr/>
                    <a:lstStyle/>
                    <a:p>
                      <a:r>
                        <a:rPr lang="nl-NL" sz="1400" dirty="0"/>
                        <a:t>Grootgebrachte biggen p. worp*</a:t>
                      </a:r>
                    </a:p>
                  </a:txBody>
                  <a:tcPr marL="91436" marR="91436" marT="45732" marB="45732"/>
                </a:tc>
                <a:tc>
                  <a:txBody>
                    <a:bodyPr/>
                    <a:lstStyle/>
                    <a:p>
                      <a:pPr algn="ctr"/>
                      <a:r>
                        <a:rPr lang="nl-NL" sz="1100" dirty="0"/>
                        <a:t>10,8</a:t>
                      </a:r>
                    </a:p>
                  </a:txBody>
                  <a:tcPr marL="91436" marR="91436" marT="45732" marB="45732"/>
                </a:tc>
                <a:tc>
                  <a:txBody>
                    <a:bodyPr/>
                    <a:lstStyle/>
                    <a:p>
                      <a:pPr algn="ctr"/>
                      <a:r>
                        <a:rPr lang="nl-NL" sz="1100" dirty="0"/>
                        <a:t>11,1</a:t>
                      </a:r>
                    </a:p>
                  </a:txBody>
                  <a:tcPr marL="91436" marR="91436" marT="45732" marB="45732"/>
                </a:tc>
                <a:tc>
                  <a:txBody>
                    <a:bodyPr/>
                    <a:lstStyle/>
                    <a:p>
                      <a:pPr algn="ctr"/>
                      <a:r>
                        <a:rPr lang="nl-NL" sz="1100" dirty="0"/>
                        <a:t>11,2</a:t>
                      </a:r>
                    </a:p>
                  </a:txBody>
                  <a:tcPr marL="91436" marR="91436" marT="45732" marB="45732"/>
                </a:tc>
                <a:tc>
                  <a:txBody>
                    <a:bodyPr/>
                    <a:lstStyle/>
                    <a:p>
                      <a:pPr algn="ctr"/>
                      <a:r>
                        <a:rPr lang="nl-NL" sz="1100" dirty="0"/>
                        <a:t>11,4</a:t>
                      </a:r>
                    </a:p>
                  </a:txBody>
                  <a:tcPr marL="91436" marR="91436" marT="45732" marB="45732"/>
                </a:tc>
                <a:tc>
                  <a:txBody>
                    <a:bodyPr/>
                    <a:lstStyle/>
                    <a:p>
                      <a:pPr algn="ctr"/>
                      <a:r>
                        <a:rPr lang="nl-NL" sz="1100" dirty="0"/>
                        <a:t>11,6</a:t>
                      </a:r>
                    </a:p>
                  </a:txBody>
                  <a:tcPr marL="91436" marR="91436" marT="45732" marB="45732"/>
                </a:tc>
                <a:tc>
                  <a:txBody>
                    <a:bodyPr/>
                    <a:lstStyle/>
                    <a:p>
                      <a:pPr algn="ctr"/>
                      <a:r>
                        <a:rPr lang="nl-NL" sz="1100" dirty="0"/>
                        <a:t>11,7</a:t>
                      </a:r>
                    </a:p>
                  </a:txBody>
                  <a:tcPr marL="91436" marR="91436" marT="45732" marB="45732"/>
                </a:tc>
                <a:tc>
                  <a:txBody>
                    <a:bodyPr/>
                    <a:lstStyle/>
                    <a:p>
                      <a:pPr algn="ctr"/>
                      <a:r>
                        <a:rPr lang="nl-NL" sz="1100" dirty="0"/>
                        <a:t>11,8</a:t>
                      </a:r>
                    </a:p>
                  </a:txBody>
                  <a:tcPr marL="91436" marR="91436" marT="45732" marB="45732"/>
                </a:tc>
                <a:tc>
                  <a:txBody>
                    <a:bodyPr/>
                    <a:lstStyle/>
                    <a:p>
                      <a:pPr algn="ctr"/>
                      <a:r>
                        <a:rPr lang="nl-NL" sz="1100" dirty="0"/>
                        <a:t>12,0</a:t>
                      </a:r>
                    </a:p>
                  </a:txBody>
                  <a:tcPr marL="91436" marR="91436" marT="45732" marB="45732"/>
                </a:tc>
                <a:tc>
                  <a:txBody>
                    <a:bodyPr/>
                    <a:lstStyle/>
                    <a:p>
                      <a:pPr algn="ctr"/>
                      <a:r>
                        <a:rPr lang="nl-NL" sz="1100" dirty="0"/>
                        <a:t>12,1</a:t>
                      </a:r>
                    </a:p>
                  </a:txBody>
                  <a:tcPr marL="91436" marR="91436" marT="45732" marB="45732"/>
                </a:tc>
                <a:tc>
                  <a:txBody>
                    <a:bodyPr/>
                    <a:lstStyle/>
                    <a:p>
                      <a:pPr algn="ctr"/>
                      <a:r>
                        <a:rPr lang="nl-NL" sz="1100" dirty="0"/>
                        <a:t>12,2</a:t>
                      </a:r>
                    </a:p>
                  </a:txBody>
                  <a:tcPr marL="91436" marR="91436" marT="45732" marB="45732"/>
                </a:tc>
                <a:tc>
                  <a:txBody>
                    <a:bodyPr/>
                    <a:lstStyle/>
                    <a:p>
                      <a:pPr algn="ctr"/>
                      <a:r>
                        <a:rPr lang="nl-NL" sz="1100" dirty="0"/>
                        <a:t>12,5</a:t>
                      </a:r>
                    </a:p>
                  </a:txBody>
                  <a:tcPr marL="91436" marR="91436" marT="45732" marB="45732"/>
                </a:tc>
                <a:tc>
                  <a:txBody>
                    <a:bodyPr/>
                    <a:lstStyle/>
                    <a:p>
                      <a:pPr algn="ctr"/>
                      <a:r>
                        <a:rPr lang="nl-NL" sz="1100" dirty="0"/>
                        <a:t>12,5</a:t>
                      </a:r>
                    </a:p>
                  </a:txBody>
                  <a:tcPr marL="91436" marR="91436" marT="45732" marB="45732"/>
                </a:tc>
                <a:tc>
                  <a:txBody>
                    <a:bodyPr/>
                    <a:lstStyle/>
                    <a:p>
                      <a:pPr algn="ctr"/>
                      <a:r>
                        <a:rPr lang="nl-NL" sz="1100" b="1" dirty="0"/>
                        <a:t>1,7 big</a:t>
                      </a:r>
                    </a:p>
                  </a:txBody>
                  <a:tcPr marL="91436" marR="91436" marT="45732" marB="45732"/>
                </a:tc>
                <a:extLst>
                  <a:ext uri="{0D108BD9-81ED-4DB2-BD59-A6C34878D82A}">
                    <a16:rowId xmlns:a16="http://schemas.microsoft.com/office/drawing/2014/main" val="4290577910"/>
                  </a:ext>
                </a:extLst>
              </a:tr>
              <a:tr h="370840">
                <a:tc>
                  <a:txBody>
                    <a:bodyPr/>
                    <a:lstStyle/>
                    <a:p>
                      <a:r>
                        <a:rPr lang="nl-NL" sz="1400" dirty="0"/>
                        <a:t>Bedrijfsworpindex*</a:t>
                      </a:r>
                    </a:p>
                  </a:txBody>
                  <a:tcPr marL="91433" marR="91433" marT="45721" marB="45721"/>
                </a:tc>
                <a:tc>
                  <a:txBody>
                    <a:bodyPr/>
                    <a:lstStyle/>
                    <a:p>
                      <a:pPr algn="ctr"/>
                      <a:r>
                        <a:rPr lang="nl-NL" sz="1100" dirty="0"/>
                        <a:t>2,35</a:t>
                      </a:r>
                    </a:p>
                  </a:txBody>
                  <a:tcPr marL="91433" marR="91433" marT="45721" marB="45721"/>
                </a:tc>
                <a:tc>
                  <a:txBody>
                    <a:bodyPr/>
                    <a:lstStyle/>
                    <a:p>
                      <a:pPr algn="ctr"/>
                      <a:r>
                        <a:rPr lang="nl-NL" sz="1100" dirty="0"/>
                        <a:t>2,36</a:t>
                      </a:r>
                    </a:p>
                  </a:txBody>
                  <a:tcPr marL="91433" marR="91433" marT="45721" marB="45721"/>
                </a:tc>
                <a:tc>
                  <a:txBody>
                    <a:bodyPr/>
                    <a:lstStyle/>
                    <a:p>
                      <a:pPr algn="ctr"/>
                      <a:r>
                        <a:rPr lang="nl-NL" sz="1100" dirty="0"/>
                        <a:t>2,38</a:t>
                      </a:r>
                    </a:p>
                  </a:txBody>
                  <a:tcPr marL="91433" marR="91433" marT="45721" marB="45721"/>
                </a:tc>
                <a:tc>
                  <a:txBody>
                    <a:bodyPr/>
                    <a:lstStyle/>
                    <a:p>
                      <a:pPr algn="ctr"/>
                      <a:r>
                        <a:rPr lang="nl-NL" sz="1100" dirty="0"/>
                        <a:t>2,38</a:t>
                      </a:r>
                    </a:p>
                  </a:txBody>
                  <a:tcPr marL="91433" marR="91433" marT="45721" marB="45721"/>
                </a:tc>
                <a:tc>
                  <a:txBody>
                    <a:bodyPr/>
                    <a:lstStyle/>
                    <a:p>
                      <a:pPr algn="ctr"/>
                      <a:r>
                        <a:rPr lang="nl-NL" sz="1100" dirty="0"/>
                        <a:t>2,38</a:t>
                      </a:r>
                    </a:p>
                  </a:txBody>
                  <a:tcPr marL="91433" marR="91433" marT="45721" marB="45721"/>
                </a:tc>
                <a:tc>
                  <a:txBody>
                    <a:bodyPr/>
                    <a:lstStyle/>
                    <a:p>
                      <a:pPr algn="ctr"/>
                      <a:r>
                        <a:rPr lang="nl-NL" sz="1100" dirty="0"/>
                        <a:t>2,36</a:t>
                      </a:r>
                    </a:p>
                  </a:txBody>
                  <a:tcPr marL="91433" marR="91433" marT="45721" marB="45721"/>
                </a:tc>
                <a:tc>
                  <a:txBody>
                    <a:bodyPr/>
                    <a:lstStyle/>
                    <a:p>
                      <a:pPr algn="ctr"/>
                      <a:r>
                        <a:rPr lang="nl-NL" sz="1100" dirty="0"/>
                        <a:t>2,37</a:t>
                      </a:r>
                    </a:p>
                  </a:txBody>
                  <a:tcPr marL="91433" marR="91433" marT="45721" marB="45721"/>
                </a:tc>
                <a:tc>
                  <a:txBody>
                    <a:bodyPr/>
                    <a:lstStyle/>
                    <a:p>
                      <a:pPr algn="ctr"/>
                      <a:r>
                        <a:rPr lang="nl-NL" sz="1100" dirty="0"/>
                        <a:t>2,37</a:t>
                      </a:r>
                    </a:p>
                  </a:txBody>
                  <a:tcPr marL="91433" marR="91433" marT="45721" marB="45721"/>
                </a:tc>
                <a:tc>
                  <a:txBody>
                    <a:bodyPr/>
                    <a:lstStyle/>
                    <a:p>
                      <a:pPr algn="ctr"/>
                      <a:r>
                        <a:rPr lang="nl-NL" sz="1100" dirty="0"/>
                        <a:t>2,36</a:t>
                      </a:r>
                    </a:p>
                  </a:txBody>
                  <a:tcPr marL="91433" marR="91433" marT="45721" marB="45721"/>
                </a:tc>
                <a:tc>
                  <a:txBody>
                    <a:bodyPr/>
                    <a:lstStyle/>
                    <a:p>
                      <a:pPr algn="ctr"/>
                      <a:r>
                        <a:rPr lang="nl-NL" sz="1100" dirty="0"/>
                        <a:t>2,36</a:t>
                      </a:r>
                    </a:p>
                  </a:txBody>
                  <a:tcPr marL="91433" marR="91433" marT="45721" marB="45721"/>
                </a:tc>
                <a:tc>
                  <a:txBody>
                    <a:bodyPr/>
                    <a:lstStyle/>
                    <a:p>
                      <a:pPr algn="ctr"/>
                      <a:r>
                        <a:rPr lang="nl-NL" sz="1100" dirty="0"/>
                        <a:t>2,36</a:t>
                      </a:r>
                    </a:p>
                  </a:txBody>
                  <a:tcPr marL="91433" marR="91433" marT="45721" marB="45721"/>
                </a:tc>
                <a:tc>
                  <a:txBody>
                    <a:bodyPr/>
                    <a:lstStyle/>
                    <a:p>
                      <a:pPr algn="ctr"/>
                      <a:r>
                        <a:rPr lang="nl-NL" sz="1100" dirty="0"/>
                        <a:t>2,35</a:t>
                      </a:r>
                    </a:p>
                  </a:txBody>
                  <a:tcPr marL="91433" marR="91433" marT="45721" marB="45721"/>
                </a:tc>
                <a:tc>
                  <a:txBody>
                    <a:bodyPr/>
                    <a:lstStyle/>
                    <a:p>
                      <a:pPr algn="ctr"/>
                      <a:r>
                        <a:rPr lang="nl-NL" sz="1100" b="1" dirty="0"/>
                        <a:t>- 0,03</a:t>
                      </a:r>
                    </a:p>
                  </a:txBody>
                  <a:tcPr marL="91433" marR="91433" marT="45721" marB="45721"/>
                </a:tc>
                <a:extLst>
                  <a:ext uri="{0D108BD9-81ED-4DB2-BD59-A6C34878D82A}">
                    <a16:rowId xmlns:a16="http://schemas.microsoft.com/office/drawing/2014/main" val="7831182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Grootgebrachte biggen p. zeug</a:t>
                      </a:r>
                      <a:r>
                        <a:rPr lang="nl-NL" sz="1400" baseline="0" dirty="0"/>
                        <a:t> p. jaar</a:t>
                      </a:r>
                      <a:r>
                        <a:rPr lang="nl-NL" sz="1400" dirty="0"/>
                        <a:t>*</a:t>
                      </a:r>
                    </a:p>
                  </a:txBody>
                  <a:tcPr marL="91433" marR="91433" marT="45721" marB="45721"/>
                </a:tc>
                <a:tc>
                  <a:txBody>
                    <a:bodyPr/>
                    <a:lstStyle/>
                    <a:p>
                      <a:pPr algn="ctr"/>
                      <a:r>
                        <a:rPr lang="nl-NL" sz="1100" dirty="0"/>
                        <a:t>25,4</a:t>
                      </a:r>
                    </a:p>
                  </a:txBody>
                  <a:tcPr marL="91433" marR="91433" marT="45721" marB="45721"/>
                </a:tc>
                <a:tc>
                  <a:txBody>
                    <a:bodyPr/>
                    <a:lstStyle/>
                    <a:p>
                      <a:pPr algn="ctr"/>
                      <a:r>
                        <a:rPr lang="nl-NL" sz="1100" dirty="0"/>
                        <a:t>26,2</a:t>
                      </a:r>
                    </a:p>
                  </a:txBody>
                  <a:tcPr marL="91433" marR="91433" marT="45721" marB="45721"/>
                </a:tc>
                <a:tc>
                  <a:txBody>
                    <a:bodyPr/>
                    <a:lstStyle/>
                    <a:p>
                      <a:pPr algn="ctr"/>
                      <a:r>
                        <a:rPr lang="nl-NL" sz="1100" dirty="0"/>
                        <a:t>26,7</a:t>
                      </a:r>
                    </a:p>
                  </a:txBody>
                  <a:tcPr marL="91433" marR="91433" marT="45721" marB="45721"/>
                </a:tc>
                <a:tc>
                  <a:txBody>
                    <a:bodyPr/>
                    <a:lstStyle/>
                    <a:p>
                      <a:pPr algn="ctr"/>
                      <a:r>
                        <a:rPr lang="nl-NL" sz="1100" dirty="0"/>
                        <a:t>27,1</a:t>
                      </a:r>
                    </a:p>
                  </a:txBody>
                  <a:tcPr marL="91433" marR="91433" marT="45721" marB="45721"/>
                </a:tc>
                <a:tc>
                  <a:txBody>
                    <a:bodyPr/>
                    <a:lstStyle/>
                    <a:p>
                      <a:pPr algn="ctr"/>
                      <a:r>
                        <a:rPr lang="nl-NL" sz="1100" dirty="0"/>
                        <a:t>27,6</a:t>
                      </a:r>
                    </a:p>
                  </a:txBody>
                  <a:tcPr marL="91433" marR="91433" marT="45721" marB="45721"/>
                </a:tc>
                <a:tc>
                  <a:txBody>
                    <a:bodyPr/>
                    <a:lstStyle/>
                    <a:p>
                      <a:pPr algn="ctr"/>
                      <a:r>
                        <a:rPr lang="nl-NL" sz="1100" dirty="0"/>
                        <a:t>27,6</a:t>
                      </a:r>
                    </a:p>
                  </a:txBody>
                  <a:tcPr marL="91433" marR="91433" marT="45721" marB="45721"/>
                </a:tc>
                <a:tc>
                  <a:txBody>
                    <a:bodyPr/>
                    <a:lstStyle/>
                    <a:p>
                      <a:pPr algn="ctr"/>
                      <a:r>
                        <a:rPr lang="nl-NL" sz="1100" dirty="0"/>
                        <a:t>28,0</a:t>
                      </a:r>
                    </a:p>
                  </a:txBody>
                  <a:tcPr marL="91433" marR="91433" marT="45721" marB="45721"/>
                </a:tc>
                <a:tc>
                  <a:txBody>
                    <a:bodyPr/>
                    <a:lstStyle/>
                    <a:p>
                      <a:pPr algn="ctr"/>
                      <a:r>
                        <a:rPr lang="nl-NL" sz="1100" dirty="0"/>
                        <a:t>28,4</a:t>
                      </a:r>
                    </a:p>
                  </a:txBody>
                  <a:tcPr marL="91433" marR="91433" marT="45721" marB="45721"/>
                </a:tc>
                <a:tc>
                  <a:txBody>
                    <a:bodyPr/>
                    <a:lstStyle/>
                    <a:p>
                      <a:pPr algn="ctr"/>
                      <a:r>
                        <a:rPr lang="nl-NL" sz="1100" dirty="0"/>
                        <a:t>28,6</a:t>
                      </a:r>
                    </a:p>
                  </a:txBody>
                  <a:tcPr marL="91433" marR="91433" marT="45721" marB="45721"/>
                </a:tc>
                <a:tc>
                  <a:txBody>
                    <a:bodyPr/>
                    <a:lstStyle/>
                    <a:p>
                      <a:pPr algn="ctr"/>
                      <a:r>
                        <a:rPr lang="nl-NL" sz="1100" dirty="0"/>
                        <a:t>28,8</a:t>
                      </a:r>
                    </a:p>
                  </a:txBody>
                  <a:tcPr marL="91433" marR="91433" marT="45721" marB="45721"/>
                </a:tc>
                <a:tc>
                  <a:txBody>
                    <a:bodyPr/>
                    <a:lstStyle/>
                    <a:p>
                      <a:pPr algn="ctr"/>
                      <a:r>
                        <a:rPr lang="nl-NL" sz="1100" dirty="0"/>
                        <a:t>29,5</a:t>
                      </a:r>
                    </a:p>
                  </a:txBody>
                  <a:tcPr marL="91433" marR="91433" marT="45721" marB="45721"/>
                </a:tc>
                <a:tc>
                  <a:txBody>
                    <a:bodyPr/>
                    <a:lstStyle/>
                    <a:p>
                      <a:pPr algn="ctr"/>
                      <a:r>
                        <a:rPr lang="nl-NL" sz="1100" dirty="0"/>
                        <a:t>29,4</a:t>
                      </a:r>
                    </a:p>
                  </a:txBody>
                  <a:tcPr marL="91433" marR="91433" marT="45721" marB="45721"/>
                </a:tc>
                <a:tc>
                  <a:txBody>
                    <a:bodyPr/>
                    <a:lstStyle/>
                    <a:p>
                      <a:pPr algn="ctr"/>
                      <a:r>
                        <a:rPr lang="nl-NL" sz="1100" b="1" dirty="0"/>
                        <a:t>4,0 big</a:t>
                      </a:r>
                    </a:p>
                  </a:txBody>
                  <a:tcPr marL="91433" marR="91433" marT="45721" marB="45721"/>
                </a:tc>
                <a:extLst>
                  <a:ext uri="{0D108BD9-81ED-4DB2-BD59-A6C34878D82A}">
                    <a16:rowId xmlns:a16="http://schemas.microsoft.com/office/drawing/2014/main" val="2317162686"/>
                  </a:ext>
                </a:extLst>
              </a:tr>
            </a:tbl>
          </a:graphicData>
        </a:graphic>
      </p:graphicFrame>
      <p:sp>
        <p:nvSpPr>
          <p:cNvPr id="5" name="Rechthoek 4"/>
          <p:cNvSpPr/>
          <p:nvPr/>
        </p:nvSpPr>
        <p:spPr>
          <a:xfrm>
            <a:off x="107504" y="4437112"/>
            <a:ext cx="2639569" cy="276999"/>
          </a:xfrm>
          <a:prstGeom prst="rect">
            <a:avLst/>
          </a:prstGeom>
          <a:solidFill>
            <a:schemeClr val="bg1"/>
          </a:solidFill>
          <a:ln>
            <a:solidFill>
              <a:schemeClr val="tx1"/>
            </a:solidFill>
          </a:ln>
        </p:spPr>
        <p:txBody>
          <a:bodyPr wrap="none">
            <a:spAutoFit/>
          </a:bodyPr>
          <a:lstStyle/>
          <a:p>
            <a:pPr>
              <a:spcBef>
                <a:spcPct val="0"/>
              </a:spcBef>
            </a:pPr>
            <a:r>
              <a:rPr lang="nl-NL" altLang="nl-NL" sz="1200" dirty="0">
                <a:latin typeface="Arial" panose="020B0604020202020204" pitchFamily="34" charset="0"/>
              </a:rPr>
              <a:t>Bron: Kengetallenspiegel Agrovision</a:t>
            </a:r>
          </a:p>
        </p:txBody>
      </p:sp>
    </p:spTree>
    <p:extLst>
      <p:ext uri="{BB962C8B-B14F-4D97-AF65-F5344CB8AC3E}">
        <p14:creationId xmlns:p14="http://schemas.microsoft.com/office/powerpoint/2010/main" val="251809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572" y="407801"/>
            <a:ext cx="6645424" cy="648072"/>
          </a:xfrm>
        </p:spPr>
        <p:txBody>
          <a:bodyPr/>
          <a:lstStyle/>
          <a:p>
            <a:r>
              <a:rPr lang="nl-NL" dirty="0"/>
              <a:t>Afronding </a:t>
            </a:r>
          </a:p>
        </p:txBody>
      </p:sp>
      <p:sp>
        <p:nvSpPr>
          <p:cNvPr id="3" name="Tijdelijke aanduiding voor inhoud 2"/>
          <p:cNvSpPr>
            <a:spLocks noGrp="1"/>
          </p:cNvSpPr>
          <p:nvPr>
            <p:ph idx="1"/>
          </p:nvPr>
        </p:nvSpPr>
        <p:spPr>
          <a:xfrm>
            <a:off x="540572" y="1315957"/>
            <a:ext cx="6635080" cy="4713387"/>
          </a:xfrm>
        </p:spPr>
        <p:txBody>
          <a:bodyPr>
            <a:normAutofit/>
          </a:bodyPr>
          <a:lstStyle/>
          <a:p>
            <a:pPr>
              <a:buFontTx/>
              <a:buChar char="-"/>
            </a:pPr>
            <a:r>
              <a:rPr lang="nl-NL" sz="2400" dirty="0"/>
              <a:t>Toets 					1x</a:t>
            </a:r>
          </a:p>
          <a:p>
            <a:pPr>
              <a:buFontTx/>
              <a:buChar char="-"/>
            </a:pPr>
            <a:r>
              <a:rPr lang="nl-NL" sz="2400" dirty="0"/>
              <a:t>Eindopdracht		 	1x</a:t>
            </a:r>
          </a:p>
        </p:txBody>
      </p:sp>
    </p:spTree>
    <p:extLst>
      <p:ext uri="{BB962C8B-B14F-4D97-AF65-F5344CB8AC3E}">
        <p14:creationId xmlns:p14="http://schemas.microsoft.com/office/powerpoint/2010/main" val="1900244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66022" y="103462"/>
            <a:ext cx="7773987" cy="1143000"/>
          </a:xfrm>
        </p:spPr>
        <p:txBody>
          <a:bodyPr/>
          <a:lstStyle/>
          <a:p>
            <a:r>
              <a:rPr lang="nl-NL" altLang="nl-NL" dirty="0"/>
              <a:t>Bedrijfsanalyse in de varkenshouderij</a:t>
            </a:r>
          </a:p>
        </p:txBody>
      </p:sp>
      <p:sp>
        <p:nvSpPr>
          <p:cNvPr id="21507" name="Text Box 4"/>
          <p:cNvSpPr txBox="1">
            <a:spLocks noChangeArrowheads="1"/>
          </p:cNvSpPr>
          <p:nvPr/>
        </p:nvSpPr>
        <p:spPr bwMode="auto">
          <a:xfrm>
            <a:off x="1873250" y="1844675"/>
            <a:ext cx="5337175" cy="3762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800" b="1">
                <a:latin typeface="Arial" panose="020B0604020202020204" pitchFamily="34" charset="0"/>
              </a:rPr>
              <a:t>Aantal grootgebrachte biggen per zeug per jaar</a:t>
            </a:r>
          </a:p>
        </p:txBody>
      </p:sp>
      <p:sp>
        <p:nvSpPr>
          <p:cNvPr id="21508" name="Text Box 5"/>
          <p:cNvSpPr txBox="1">
            <a:spLocks noChangeArrowheads="1"/>
          </p:cNvSpPr>
          <p:nvPr/>
        </p:nvSpPr>
        <p:spPr bwMode="auto">
          <a:xfrm>
            <a:off x="323850" y="2565400"/>
            <a:ext cx="1458913" cy="64928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Aantal gespeende </a:t>
            </a:r>
          </a:p>
          <a:p>
            <a:pPr eaLnBrk="1" hangingPunct="1">
              <a:spcBef>
                <a:spcPct val="0"/>
              </a:spcBef>
              <a:buFontTx/>
              <a:buNone/>
            </a:pPr>
            <a:r>
              <a:rPr lang="nl-NL" altLang="nl-NL" sz="1200">
                <a:latin typeface="Arial" panose="020B0604020202020204" pitchFamily="34" charset="0"/>
              </a:rPr>
              <a:t>biggen per zeug </a:t>
            </a:r>
          </a:p>
          <a:p>
            <a:pPr eaLnBrk="1" hangingPunct="1">
              <a:spcBef>
                <a:spcPct val="0"/>
              </a:spcBef>
              <a:buFontTx/>
              <a:buNone/>
            </a:pPr>
            <a:r>
              <a:rPr lang="nl-NL" altLang="nl-NL" sz="1200">
                <a:latin typeface="Arial" panose="020B0604020202020204" pitchFamily="34" charset="0"/>
              </a:rPr>
              <a:t>per jaar</a:t>
            </a:r>
          </a:p>
        </p:txBody>
      </p:sp>
      <p:sp>
        <p:nvSpPr>
          <p:cNvPr id="21509" name="Text Box 7"/>
          <p:cNvSpPr txBox="1">
            <a:spLocks noChangeArrowheads="1"/>
          </p:cNvSpPr>
          <p:nvPr/>
        </p:nvSpPr>
        <p:spPr bwMode="auto">
          <a:xfrm>
            <a:off x="539750" y="3716338"/>
            <a:ext cx="1458913" cy="4667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Aantal gespeende </a:t>
            </a:r>
          </a:p>
          <a:p>
            <a:pPr eaLnBrk="1" hangingPunct="1">
              <a:spcBef>
                <a:spcPct val="0"/>
              </a:spcBef>
              <a:buFontTx/>
              <a:buNone/>
            </a:pPr>
            <a:r>
              <a:rPr lang="nl-NL" altLang="nl-NL" sz="1200">
                <a:latin typeface="Arial" panose="020B0604020202020204" pitchFamily="34" charset="0"/>
              </a:rPr>
              <a:t>biggen per worp</a:t>
            </a:r>
          </a:p>
        </p:txBody>
      </p:sp>
      <p:sp>
        <p:nvSpPr>
          <p:cNvPr id="21510" name="Text Box 9"/>
          <p:cNvSpPr txBox="1">
            <a:spLocks noChangeArrowheads="1"/>
          </p:cNvSpPr>
          <p:nvPr/>
        </p:nvSpPr>
        <p:spPr bwMode="auto">
          <a:xfrm>
            <a:off x="6659563" y="2565400"/>
            <a:ext cx="1439862" cy="64928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Percentage </a:t>
            </a:r>
          </a:p>
          <a:p>
            <a:pPr eaLnBrk="1" hangingPunct="1">
              <a:spcBef>
                <a:spcPct val="0"/>
              </a:spcBef>
              <a:buFontTx/>
              <a:buNone/>
            </a:pPr>
            <a:r>
              <a:rPr lang="nl-NL" altLang="nl-NL" sz="1200">
                <a:latin typeface="Arial" panose="020B0604020202020204" pitchFamily="34" charset="0"/>
              </a:rPr>
              <a:t>uitval biggen </a:t>
            </a:r>
          </a:p>
          <a:p>
            <a:pPr eaLnBrk="1" hangingPunct="1">
              <a:spcBef>
                <a:spcPct val="0"/>
              </a:spcBef>
              <a:buFontTx/>
              <a:buNone/>
            </a:pPr>
            <a:r>
              <a:rPr lang="nl-NL" altLang="nl-NL" sz="1200">
                <a:latin typeface="Arial" panose="020B0604020202020204" pitchFamily="34" charset="0"/>
              </a:rPr>
              <a:t>na spenen</a:t>
            </a:r>
          </a:p>
        </p:txBody>
      </p:sp>
      <p:sp>
        <p:nvSpPr>
          <p:cNvPr id="21511" name="Text Box 11"/>
          <p:cNvSpPr txBox="1">
            <a:spLocks noChangeArrowheads="1"/>
          </p:cNvSpPr>
          <p:nvPr/>
        </p:nvSpPr>
        <p:spPr bwMode="auto">
          <a:xfrm>
            <a:off x="6227763" y="3500438"/>
            <a:ext cx="1439862" cy="4667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Bedrijfsworpindex</a:t>
            </a:r>
          </a:p>
          <a:p>
            <a:pPr eaLnBrk="1" hangingPunct="1">
              <a:spcBef>
                <a:spcPct val="0"/>
              </a:spcBef>
              <a:buFontTx/>
              <a:buNone/>
            </a:pPr>
            <a:endParaRPr lang="nl-NL" altLang="nl-NL" sz="1200">
              <a:latin typeface="Arial" panose="020B0604020202020204" pitchFamily="34" charset="0"/>
            </a:endParaRPr>
          </a:p>
        </p:txBody>
      </p:sp>
      <p:sp>
        <p:nvSpPr>
          <p:cNvPr id="21512" name="Text Box 14"/>
          <p:cNvSpPr txBox="1">
            <a:spLocks noChangeArrowheads="1"/>
          </p:cNvSpPr>
          <p:nvPr/>
        </p:nvSpPr>
        <p:spPr bwMode="auto">
          <a:xfrm>
            <a:off x="611188" y="4652963"/>
            <a:ext cx="784225" cy="83185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Levend </a:t>
            </a:r>
          </a:p>
          <a:p>
            <a:pPr eaLnBrk="1" hangingPunct="1">
              <a:spcBef>
                <a:spcPct val="0"/>
              </a:spcBef>
              <a:buFontTx/>
              <a:buNone/>
            </a:pPr>
            <a:r>
              <a:rPr lang="nl-NL" altLang="nl-NL" sz="1200">
                <a:latin typeface="Arial" panose="020B0604020202020204" pitchFamily="34" charset="0"/>
              </a:rPr>
              <a:t>geboren</a:t>
            </a:r>
          </a:p>
          <a:p>
            <a:pPr eaLnBrk="1" hangingPunct="1">
              <a:spcBef>
                <a:spcPct val="0"/>
              </a:spcBef>
              <a:buFontTx/>
              <a:buNone/>
            </a:pPr>
            <a:r>
              <a:rPr lang="nl-NL" altLang="nl-NL" sz="1200">
                <a:latin typeface="Arial" panose="020B0604020202020204" pitchFamily="34" charset="0"/>
              </a:rPr>
              <a:t>biggen </a:t>
            </a:r>
          </a:p>
          <a:p>
            <a:pPr eaLnBrk="1" hangingPunct="1">
              <a:spcBef>
                <a:spcPct val="0"/>
              </a:spcBef>
              <a:buFontTx/>
              <a:buNone/>
            </a:pPr>
            <a:r>
              <a:rPr lang="nl-NL" altLang="nl-NL" sz="1200">
                <a:latin typeface="Arial" panose="020B0604020202020204" pitchFamily="34" charset="0"/>
              </a:rPr>
              <a:t>per worp</a:t>
            </a:r>
          </a:p>
        </p:txBody>
      </p:sp>
      <p:sp>
        <p:nvSpPr>
          <p:cNvPr id="21513" name="Text Box 16"/>
          <p:cNvSpPr txBox="1">
            <a:spLocks noChangeArrowheads="1"/>
          </p:cNvSpPr>
          <p:nvPr/>
        </p:nvSpPr>
        <p:spPr bwMode="auto">
          <a:xfrm>
            <a:off x="1692275" y="4437063"/>
            <a:ext cx="969963" cy="64928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Percentage</a:t>
            </a:r>
          </a:p>
          <a:p>
            <a:pPr eaLnBrk="1" hangingPunct="1">
              <a:spcBef>
                <a:spcPct val="0"/>
              </a:spcBef>
              <a:buFontTx/>
              <a:buNone/>
            </a:pPr>
            <a:r>
              <a:rPr lang="nl-NL" altLang="nl-NL" sz="1200">
                <a:latin typeface="Arial" panose="020B0604020202020204" pitchFamily="34" charset="0"/>
              </a:rPr>
              <a:t>uitval </a:t>
            </a:r>
          </a:p>
          <a:p>
            <a:pPr eaLnBrk="1" hangingPunct="1">
              <a:spcBef>
                <a:spcPct val="0"/>
              </a:spcBef>
              <a:buFontTx/>
              <a:buNone/>
            </a:pPr>
            <a:r>
              <a:rPr lang="nl-NL" altLang="nl-NL" sz="1200">
                <a:latin typeface="Arial" panose="020B0604020202020204" pitchFamily="34" charset="0"/>
              </a:rPr>
              <a:t>tot spenen</a:t>
            </a:r>
          </a:p>
        </p:txBody>
      </p:sp>
      <p:sp>
        <p:nvSpPr>
          <p:cNvPr id="21514" name="Line 17"/>
          <p:cNvSpPr>
            <a:spLocks noChangeShapeType="1"/>
          </p:cNvSpPr>
          <p:nvPr/>
        </p:nvSpPr>
        <p:spPr bwMode="auto">
          <a:xfrm flipH="1">
            <a:off x="1763713" y="2205038"/>
            <a:ext cx="2663825" cy="719137"/>
          </a:xfrm>
          <a:prstGeom prst="line">
            <a:avLst/>
          </a:prstGeom>
          <a:noFill/>
          <a:ln w="28575">
            <a:solidFill>
              <a:schemeClr val="tx1"/>
            </a:solidFill>
            <a:round/>
            <a:headEnd type="oval"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15" name="Line 18"/>
          <p:cNvSpPr>
            <a:spLocks noChangeShapeType="1"/>
          </p:cNvSpPr>
          <p:nvPr/>
        </p:nvSpPr>
        <p:spPr bwMode="auto">
          <a:xfrm>
            <a:off x="4427538" y="2205038"/>
            <a:ext cx="2232025" cy="719137"/>
          </a:xfrm>
          <a:prstGeom prst="line">
            <a:avLst/>
          </a:prstGeom>
          <a:noFill/>
          <a:ln w="28575">
            <a:solidFill>
              <a:schemeClr val="tx1"/>
            </a:solidFill>
            <a:round/>
            <a:headEnd type="oval"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16" name="Line 19"/>
          <p:cNvSpPr>
            <a:spLocks noChangeShapeType="1"/>
          </p:cNvSpPr>
          <p:nvPr/>
        </p:nvSpPr>
        <p:spPr bwMode="auto">
          <a:xfrm>
            <a:off x="1116013" y="3213100"/>
            <a:ext cx="0" cy="503238"/>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17" name="Line 20"/>
          <p:cNvSpPr>
            <a:spLocks noChangeShapeType="1"/>
          </p:cNvSpPr>
          <p:nvPr/>
        </p:nvSpPr>
        <p:spPr bwMode="auto">
          <a:xfrm>
            <a:off x="755650" y="4149725"/>
            <a:ext cx="144463" cy="503238"/>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18" name="Line 21"/>
          <p:cNvSpPr>
            <a:spLocks noChangeShapeType="1"/>
          </p:cNvSpPr>
          <p:nvPr/>
        </p:nvSpPr>
        <p:spPr bwMode="auto">
          <a:xfrm>
            <a:off x="1042988" y="4149725"/>
            <a:ext cx="649287" cy="503238"/>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19" name="Text Box 24"/>
          <p:cNvSpPr txBox="1">
            <a:spLocks noChangeArrowheads="1"/>
          </p:cNvSpPr>
          <p:nvPr/>
        </p:nvSpPr>
        <p:spPr bwMode="auto">
          <a:xfrm>
            <a:off x="3924300" y="4292600"/>
            <a:ext cx="960438" cy="83185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Interval</a:t>
            </a:r>
          </a:p>
          <a:p>
            <a:pPr eaLnBrk="1" hangingPunct="1">
              <a:spcBef>
                <a:spcPct val="0"/>
              </a:spcBef>
              <a:buFontTx/>
              <a:buNone/>
            </a:pPr>
            <a:r>
              <a:rPr lang="nl-NL" altLang="nl-NL" sz="1200">
                <a:latin typeface="Arial" panose="020B0604020202020204" pitchFamily="34" charset="0"/>
              </a:rPr>
              <a:t>spenen</a:t>
            </a:r>
          </a:p>
          <a:p>
            <a:pPr eaLnBrk="1" hangingPunct="1">
              <a:spcBef>
                <a:spcPct val="0"/>
              </a:spcBef>
              <a:buFontTx/>
              <a:buNone/>
            </a:pPr>
            <a:r>
              <a:rPr lang="nl-NL" altLang="nl-NL" sz="1200">
                <a:latin typeface="Arial" panose="020B0604020202020204" pitchFamily="34" charset="0"/>
              </a:rPr>
              <a:t>eerste </a:t>
            </a:r>
          </a:p>
          <a:p>
            <a:pPr eaLnBrk="1" hangingPunct="1">
              <a:spcBef>
                <a:spcPct val="0"/>
              </a:spcBef>
              <a:buFontTx/>
              <a:buNone/>
            </a:pPr>
            <a:r>
              <a:rPr lang="nl-NL" altLang="nl-NL" sz="1200">
                <a:latin typeface="Arial" panose="020B0604020202020204" pitchFamily="34" charset="0"/>
              </a:rPr>
              <a:t>inseminatie</a:t>
            </a:r>
          </a:p>
        </p:txBody>
      </p:sp>
      <p:sp>
        <p:nvSpPr>
          <p:cNvPr id="21520" name="Text Box 25"/>
          <p:cNvSpPr txBox="1">
            <a:spLocks noChangeArrowheads="1"/>
          </p:cNvSpPr>
          <p:nvPr/>
        </p:nvSpPr>
        <p:spPr bwMode="auto">
          <a:xfrm>
            <a:off x="5076825" y="4581525"/>
            <a:ext cx="960438" cy="10144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Interval</a:t>
            </a:r>
          </a:p>
          <a:p>
            <a:pPr eaLnBrk="1" hangingPunct="1">
              <a:spcBef>
                <a:spcPct val="0"/>
              </a:spcBef>
              <a:buFontTx/>
              <a:buNone/>
            </a:pPr>
            <a:r>
              <a:rPr lang="nl-NL" altLang="nl-NL" sz="1200">
                <a:latin typeface="Arial" panose="020B0604020202020204" pitchFamily="34" charset="0"/>
              </a:rPr>
              <a:t>eerste</a:t>
            </a:r>
          </a:p>
          <a:p>
            <a:pPr eaLnBrk="1" hangingPunct="1">
              <a:spcBef>
                <a:spcPct val="0"/>
              </a:spcBef>
              <a:buFontTx/>
              <a:buNone/>
            </a:pPr>
            <a:r>
              <a:rPr lang="nl-NL" altLang="nl-NL" sz="1200">
                <a:latin typeface="Arial" panose="020B0604020202020204" pitchFamily="34" charset="0"/>
              </a:rPr>
              <a:t>inseminatie</a:t>
            </a:r>
          </a:p>
          <a:p>
            <a:pPr eaLnBrk="1" hangingPunct="1">
              <a:spcBef>
                <a:spcPct val="0"/>
              </a:spcBef>
              <a:buFontTx/>
              <a:buNone/>
            </a:pPr>
            <a:r>
              <a:rPr lang="nl-NL" altLang="nl-NL" sz="1200">
                <a:latin typeface="Arial" panose="020B0604020202020204" pitchFamily="34" charset="0"/>
              </a:rPr>
              <a:t>laatste</a:t>
            </a:r>
          </a:p>
          <a:p>
            <a:pPr eaLnBrk="1" hangingPunct="1">
              <a:spcBef>
                <a:spcPct val="0"/>
              </a:spcBef>
              <a:buFontTx/>
              <a:buNone/>
            </a:pPr>
            <a:r>
              <a:rPr lang="nl-NL" altLang="nl-NL" sz="1200">
                <a:latin typeface="Arial" panose="020B0604020202020204" pitchFamily="34" charset="0"/>
              </a:rPr>
              <a:t>inseminatie</a:t>
            </a:r>
          </a:p>
        </p:txBody>
      </p:sp>
      <p:sp>
        <p:nvSpPr>
          <p:cNvPr id="21521" name="Text Box 26"/>
          <p:cNvSpPr txBox="1">
            <a:spLocks noChangeArrowheads="1"/>
          </p:cNvSpPr>
          <p:nvPr/>
        </p:nvSpPr>
        <p:spPr bwMode="auto">
          <a:xfrm>
            <a:off x="6276975" y="4724400"/>
            <a:ext cx="1323975" cy="64928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Verliesdagen</a:t>
            </a:r>
          </a:p>
          <a:p>
            <a:pPr eaLnBrk="1" hangingPunct="1">
              <a:spcBef>
                <a:spcPct val="0"/>
              </a:spcBef>
              <a:buFontTx/>
              <a:buNone/>
            </a:pPr>
            <a:r>
              <a:rPr lang="nl-NL" altLang="nl-NL" sz="1200">
                <a:latin typeface="Arial" panose="020B0604020202020204" pitchFamily="34" charset="0"/>
              </a:rPr>
              <a:t>per </a:t>
            </a:r>
          </a:p>
          <a:p>
            <a:pPr eaLnBrk="1" hangingPunct="1">
              <a:spcBef>
                <a:spcPct val="0"/>
              </a:spcBef>
              <a:buFontTx/>
              <a:buNone/>
            </a:pPr>
            <a:r>
              <a:rPr lang="nl-NL" altLang="nl-NL" sz="1200">
                <a:latin typeface="Arial" panose="020B0604020202020204" pitchFamily="34" charset="0"/>
              </a:rPr>
              <a:t>afgevoerde zeug</a:t>
            </a:r>
          </a:p>
        </p:txBody>
      </p:sp>
      <p:sp>
        <p:nvSpPr>
          <p:cNvPr id="21522" name="Text Box 27"/>
          <p:cNvSpPr txBox="1">
            <a:spLocks noChangeArrowheads="1"/>
          </p:cNvSpPr>
          <p:nvPr/>
        </p:nvSpPr>
        <p:spPr bwMode="auto">
          <a:xfrm>
            <a:off x="7956550" y="4581525"/>
            <a:ext cx="1027113" cy="4667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Lengte </a:t>
            </a:r>
          </a:p>
          <a:p>
            <a:pPr eaLnBrk="1" hangingPunct="1">
              <a:spcBef>
                <a:spcPct val="0"/>
              </a:spcBef>
              <a:buFontTx/>
              <a:buNone/>
            </a:pPr>
            <a:r>
              <a:rPr lang="nl-NL" altLang="nl-NL" sz="1200">
                <a:latin typeface="Arial" panose="020B0604020202020204" pitchFamily="34" charset="0"/>
              </a:rPr>
              <a:t>zoogperiode</a:t>
            </a:r>
          </a:p>
        </p:txBody>
      </p:sp>
      <p:sp>
        <p:nvSpPr>
          <p:cNvPr id="21523" name="Line 28"/>
          <p:cNvSpPr>
            <a:spLocks noChangeShapeType="1"/>
          </p:cNvSpPr>
          <p:nvPr/>
        </p:nvSpPr>
        <p:spPr bwMode="auto">
          <a:xfrm flipH="1">
            <a:off x="4643438" y="3789363"/>
            <a:ext cx="1584325" cy="503237"/>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24" name="Line 29"/>
          <p:cNvSpPr>
            <a:spLocks noChangeShapeType="1"/>
          </p:cNvSpPr>
          <p:nvPr/>
        </p:nvSpPr>
        <p:spPr bwMode="auto">
          <a:xfrm flipH="1">
            <a:off x="5724525" y="3933825"/>
            <a:ext cx="647700" cy="647700"/>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25" name="Line 30"/>
          <p:cNvSpPr>
            <a:spLocks noChangeShapeType="1"/>
          </p:cNvSpPr>
          <p:nvPr/>
        </p:nvSpPr>
        <p:spPr bwMode="auto">
          <a:xfrm>
            <a:off x="6659563" y="3933825"/>
            <a:ext cx="0" cy="790575"/>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26" name="Line 31"/>
          <p:cNvSpPr>
            <a:spLocks noChangeShapeType="1"/>
          </p:cNvSpPr>
          <p:nvPr/>
        </p:nvSpPr>
        <p:spPr bwMode="auto">
          <a:xfrm>
            <a:off x="7308850" y="4005263"/>
            <a:ext cx="863600" cy="574675"/>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27" name="Text Box 34"/>
          <p:cNvSpPr txBox="1">
            <a:spLocks noChangeArrowheads="1"/>
          </p:cNvSpPr>
          <p:nvPr/>
        </p:nvSpPr>
        <p:spPr bwMode="auto">
          <a:xfrm>
            <a:off x="1116013" y="6021388"/>
            <a:ext cx="969962" cy="64928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Percentage</a:t>
            </a:r>
          </a:p>
          <a:p>
            <a:pPr eaLnBrk="1" hangingPunct="1">
              <a:spcBef>
                <a:spcPct val="0"/>
              </a:spcBef>
              <a:buFontTx/>
              <a:buNone/>
            </a:pPr>
            <a:r>
              <a:rPr lang="nl-NL" altLang="nl-NL" sz="1200">
                <a:latin typeface="Arial" panose="020B0604020202020204" pitchFamily="34" charset="0"/>
              </a:rPr>
              <a:t>eerste</a:t>
            </a:r>
          </a:p>
          <a:p>
            <a:pPr eaLnBrk="1" hangingPunct="1">
              <a:spcBef>
                <a:spcPct val="0"/>
              </a:spcBef>
              <a:buFontTx/>
              <a:buNone/>
            </a:pPr>
            <a:r>
              <a:rPr lang="nl-NL" altLang="nl-NL" sz="1200">
                <a:latin typeface="Arial" panose="020B0604020202020204" pitchFamily="34" charset="0"/>
              </a:rPr>
              <a:t>worpen</a:t>
            </a:r>
          </a:p>
        </p:txBody>
      </p:sp>
      <p:sp>
        <p:nvSpPr>
          <p:cNvPr id="21528" name="Text Box 35"/>
          <p:cNvSpPr txBox="1">
            <a:spLocks noChangeArrowheads="1"/>
          </p:cNvSpPr>
          <p:nvPr/>
        </p:nvSpPr>
        <p:spPr bwMode="auto">
          <a:xfrm>
            <a:off x="4211638" y="6021388"/>
            <a:ext cx="1298575" cy="64928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Afbigpercentage</a:t>
            </a:r>
          </a:p>
          <a:p>
            <a:pPr eaLnBrk="1" hangingPunct="1">
              <a:spcBef>
                <a:spcPct val="0"/>
              </a:spcBef>
              <a:buFontTx/>
              <a:buNone/>
            </a:pPr>
            <a:r>
              <a:rPr lang="nl-NL" altLang="nl-NL" sz="1200">
                <a:latin typeface="Arial" panose="020B0604020202020204" pitchFamily="34" charset="0"/>
              </a:rPr>
              <a:t>van eerste</a:t>
            </a:r>
          </a:p>
          <a:p>
            <a:pPr eaLnBrk="1" hangingPunct="1">
              <a:spcBef>
                <a:spcPct val="0"/>
              </a:spcBef>
              <a:buFontTx/>
              <a:buNone/>
            </a:pPr>
            <a:r>
              <a:rPr lang="nl-NL" altLang="nl-NL" sz="1200">
                <a:latin typeface="Arial" panose="020B0604020202020204" pitchFamily="34" charset="0"/>
              </a:rPr>
              <a:t>inseminatie</a:t>
            </a:r>
          </a:p>
        </p:txBody>
      </p:sp>
      <p:sp>
        <p:nvSpPr>
          <p:cNvPr id="21529" name="Text Box 36"/>
          <p:cNvSpPr txBox="1">
            <a:spLocks noChangeArrowheads="1"/>
          </p:cNvSpPr>
          <p:nvPr/>
        </p:nvSpPr>
        <p:spPr bwMode="auto">
          <a:xfrm>
            <a:off x="6156325" y="5949950"/>
            <a:ext cx="1179513" cy="4667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1200">
                <a:latin typeface="Arial" panose="020B0604020202020204" pitchFamily="34" charset="0"/>
              </a:rPr>
              <a:t>Percentage</a:t>
            </a:r>
          </a:p>
          <a:p>
            <a:pPr eaLnBrk="1" hangingPunct="1">
              <a:spcBef>
                <a:spcPct val="0"/>
              </a:spcBef>
              <a:buFontTx/>
              <a:buNone/>
            </a:pPr>
            <a:r>
              <a:rPr lang="nl-NL" altLang="nl-NL" sz="1200">
                <a:latin typeface="Arial" panose="020B0604020202020204" pitchFamily="34" charset="0"/>
              </a:rPr>
              <a:t>herinseminatie</a:t>
            </a:r>
          </a:p>
        </p:txBody>
      </p:sp>
      <p:sp>
        <p:nvSpPr>
          <p:cNvPr id="21530" name="Line 37"/>
          <p:cNvSpPr>
            <a:spLocks noChangeShapeType="1"/>
          </p:cNvSpPr>
          <p:nvPr/>
        </p:nvSpPr>
        <p:spPr bwMode="auto">
          <a:xfrm>
            <a:off x="1042988" y="5516563"/>
            <a:ext cx="433387" cy="504825"/>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31" name="Line 38"/>
          <p:cNvSpPr>
            <a:spLocks noChangeShapeType="1"/>
          </p:cNvSpPr>
          <p:nvPr/>
        </p:nvSpPr>
        <p:spPr bwMode="auto">
          <a:xfrm flipH="1">
            <a:off x="5219700" y="5589588"/>
            <a:ext cx="431800" cy="431800"/>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32" name="Line 39"/>
          <p:cNvSpPr>
            <a:spLocks noChangeShapeType="1"/>
          </p:cNvSpPr>
          <p:nvPr/>
        </p:nvSpPr>
        <p:spPr bwMode="auto">
          <a:xfrm>
            <a:off x="5795963" y="5589588"/>
            <a:ext cx="792162" cy="360362"/>
          </a:xfrm>
          <a:prstGeom prst="line">
            <a:avLst/>
          </a:prstGeom>
          <a:noFill/>
          <a:ln w="28575">
            <a:solidFill>
              <a:schemeClr val="tx1"/>
            </a:solidFill>
            <a:round/>
            <a:headEnd type="oval" w="med"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 name="Tekstvak 1"/>
          <p:cNvSpPr txBox="1">
            <a:spLocks noChangeArrowheads="1"/>
          </p:cNvSpPr>
          <p:nvPr/>
        </p:nvSpPr>
        <p:spPr bwMode="auto">
          <a:xfrm>
            <a:off x="1420813" y="1844675"/>
            <a:ext cx="6013450" cy="1016000"/>
          </a:xfrm>
          <a:prstGeom prst="rect">
            <a:avLst/>
          </a:prstGeom>
          <a:solidFill>
            <a:srgbClr val="FF0000"/>
          </a:solidFill>
          <a:ln w="9525">
            <a:solidFill>
              <a:schemeClr val="tx1"/>
            </a:solidFill>
            <a:miter lim="800000"/>
            <a:headEnd/>
            <a:tailEnd/>
          </a:ln>
        </p:spPr>
        <p:txBody>
          <a:bodyPr>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nl-NL" altLang="nl-NL" sz="6000" b="1" dirty="0">
                <a:latin typeface="Freestyle Script" panose="030804020302050B0404" pitchFamily="66" charset="0"/>
              </a:rPr>
              <a:t>EN NU NAAR DE…….</a:t>
            </a:r>
          </a:p>
        </p:txBody>
      </p:sp>
      <p:pic>
        <p:nvPicPr>
          <p:cNvPr id="68610" name="Picture 2" descr="http://www.jumbojetje.nl/tutorials/wp-content/uploads/2009/10/gouden-euro-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588" y="2862263"/>
            <a:ext cx="356235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904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nl-NL" altLang="nl-NL"/>
              <a:t>Ontwikkeling opbrengstprijs per big</a:t>
            </a:r>
          </a:p>
        </p:txBody>
      </p:sp>
      <p:sp>
        <p:nvSpPr>
          <p:cNvPr id="22532" name="Tijdelijke aanduiding voor dianummer 3"/>
          <p:cNvSpPr>
            <a:spLocks noGrp="1"/>
          </p:cNvSpPr>
          <p:nvPr>
            <p:ph type="sldNum" sz="quarter" idx="10"/>
          </p:nvPr>
        </p:nvSpPr>
        <p:spPr>
          <a:noFill/>
        </p:spPr>
        <p:txBody>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01584496-5103-44BD-B652-A66856AF8921}" type="slidenum">
              <a:rPr lang="en-US" altLang="nl-NL" sz="1200" smtClean="0">
                <a:solidFill>
                  <a:schemeClr val="bg2"/>
                </a:solidFill>
              </a:rPr>
              <a:pPr>
                <a:spcBef>
                  <a:spcPct val="0"/>
                </a:spcBef>
                <a:buFontTx/>
                <a:buNone/>
              </a:pPr>
              <a:t>31</a:t>
            </a:fld>
            <a:endParaRPr lang="en-US" altLang="nl-NL" sz="1200">
              <a:solidFill>
                <a:schemeClr val="bg2"/>
              </a:solidFill>
            </a:endParaRPr>
          </a:p>
        </p:txBody>
      </p:sp>
      <p:sp>
        <p:nvSpPr>
          <p:cNvPr id="5" name="Rechthoek 4"/>
          <p:cNvSpPr/>
          <p:nvPr/>
        </p:nvSpPr>
        <p:spPr>
          <a:xfrm>
            <a:off x="204215" y="6455657"/>
            <a:ext cx="2639569" cy="276999"/>
          </a:xfrm>
          <a:prstGeom prst="rect">
            <a:avLst/>
          </a:prstGeom>
          <a:solidFill>
            <a:schemeClr val="bg1"/>
          </a:solidFill>
          <a:ln>
            <a:solidFill>
              <a:schemeClr val="tx1"/>
            </a:solidFill>
          </a:ln>
        </p:spPr>
        <p:txBody>
          <a:bodyPr wrap="none">
            <a:spAutoFit/>
          </a:bodyPr>
          <a:lstStyle/>
          <a:p>
            <a:pPr>
              <a:spcBef>
                <a:spcPct val="0"/>
              </a:spcBef>
            </a:pPr>
            <a:r>
              <a:rPr lang="nl-NL" altLang="nl-NL" sz="1200" dirty="0">
                <a:latin typeface="Arial" panose="020B0604020202020204" pitchFamily="34" charset="0"/>
              </a:rPr>
              <a:t>Bron: Kengetallenspiegel Agrovision</a:t>
            </a:r>
          </a:p>
        </p:txBody>
      </p:sp>
      <p:graphicFrame>
        <p:nvGraphicFramePr>
          <p:cNvPr id="7" name="Tijdelijke aanduiding voor inhoud 6"/>
          <p:cNvGraphicFramePr>
            <a:graphicFrameLocks noGrp="1"/>
          </p:cNvGraphicFramePr>
          <p:nvPr>
            <p:ph idx="1"/>
          </p:nvPr>
        </p:nvGraphicFramePr>
        <p:xfrm>
          <a:off x="179512" y="958537"/>
          <a:ext cx="8640960" cy="53693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8851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Voerwinst en Saldo</a:t>
            </a:r>
          </a:p>
        </p:txBody>
      </p:sp>
      <p:sp>
        <p:nvSpPr>
          <p:cNvPr id="3" name="Tijdelijke aanduiding voor inhoud 2"/>
          <p:cNvSpPr>
            <a:spLocks noGrp="1"/>
          </p:cNvSpPr>
          <p:nvPr>
            <p:ph idx="1"/>
          </p:nvPr>
        </p:nvSpPr>
        <p:spPr>
          <a:xfrm>
            <a:off x="1012099" y="1556792"/>
            <a:ext cx="7643192" cy="4929411"/>
          </a:xfrm>
        </p:spPr>
        <p:txBody>
          <a:bodyPr/>
          <a:lstStyle/>
          <a:p>
            <a:pPr>
              <a:buFont typeface="Wingdings" panose="05000000000000000000" pitchFamily="2" charset="2"/>
              <a:buChar char="Ø"/>
              <a:defRPr/>
            </a:pPr>
            <a:r>
              <a:rPr lang="nl-NL" sz="2400" b="1" dirty="0"/>
              <a:t>Voerwinst</a:t>
            </a:r>
            <a:r>
              <a:rPr lang="nl-NL" sz="2400" dirty="0"/>
              <a:t> = omzet &amp; aanwas – voerkosten</a:t>
            </a:r>
          </a:p>
          <a:p>
            <a:pPr>
              <a:buFont typeface="Wingdings" panose="05000000000000000000" pitchFamily="2" charset="2"/>
              <a:buChar char="Ø"/>
              <a:defRPr/>
            </a:pPr>
            <a:r>
              <a:rPr lang="nl-NL" sz="2400" b="1" dirty="0"/>
              <a:t>Saldo</a:t>
            </a:r>
            <a:r>
              <a:rPr lang="nl-NL" sz="2400" dirty="0"/>
              <a:t> = opbrengsten – toegerekende kosten </a:t>
            </a:r>
          </a:p>
          <a:p>
            <a:pPr marL="0" indent="0">
              <a:buNone/>
            </a:pPr>
            <a:r>
              <a:rPr lang="nl-NL" dirty="0"/>
              <a:t> </a:t>
            </a:r>
          </a:p>
        </p:txBody>
      </p:sp>
    </p:spTree>
    <p:extLst>
      <p:ext uri="{BB962C8B-B14F-4D97-AF65-F5344CB8AC3E}">
        <p14:creationId xmlns:p14="http://schemas.microsoft.com/office/powerpoint/2010/main" val="141760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Ontwikkeling biggenprijs, voerwinst en saldo</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852880277"/>
              </p:ext>
            </p:extLst>
          </p:nvPr>
        </p:nvGraphicFramePr>
        <p:xfrm>
          <a:off x="399020" y="1121670"/>
          <a:ext cx="7632848" cy="5544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2605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Opbrengsten</a:t>
            </a:r>
          </a:p>
        </p:txBody>
      </p:sp>
      <p:sp>
        <p:nvSpPr>
          <p:cNvPr id="5" name="Tijdelijke aanduiding voor inhoud 4"/>
          <p:cNvSpPr>
            <a:spLocks noGrp="1"/>
          </p:cNvSpPr>
          <p:nvPr>
            <p:ph idx="1"/>
          </p:nvPr>
        </p:nvSpPr>
        <p:spPr/>
        <p:txBody>
          <a:bodyPr>
            <a:normAutofit/>
          </a:bodyPr>
          <a:lstStyle/>
          <a:p>
            <a:pPr marL="457200" indent="-457200">
              <a:buFont typeface="+mj-lt"/>
              <a:buAutoNum type="arabicPeriod"/>
              <a:tabLst>
                <a:tab pos="712788" algn="l"/>
                <a:tab pos="3859213" algn="l"/>
                <a:tab pos="5919788" algn="l"/>
              </a:tabLst>
              <a:defRPr/>
            </a:pPr>
            <a:r>
              <a:rPr lang="nl-NL" sz="2400" dirty="0"/>
              <a:t>Waarde (geld) verkochte producten (op lopende rekening) → omzet</a:t>
            </a:r>
          </a:p>
          <a:p>
            <a:pPr marL="457200" indent="-457200">
              <a:buFont typeface="+mj-lt"/>
              <a:buAutoNum type="arabicPeriod"/>
              <a:tabLst>
                <a:tab pos="712788" algn="l"/>
                <a:tab pos="3859213" algn="l"/>
                <a:tab pos="5919788" algn="l"/>
              </a:tabLst>
              <a:defRPr/>
            </a:pPr>
            <a:r>
              <a:rPr lang="nl-NL" sz="2400" dirty="0"/>
              <a:t>Vorderingen (nog  €  tegoed van geleverd) en voorraden (varkens in het hok: voer)</a:t>
            </a:r>
          </a:p>
          <a:p>
            <a:pPr marL="457200" indent="-457200">
              <a:buFont typeface="+mj-lt"/>
              <a:buAutoNum type="arabicPeriod"/>
              <a:tabLst>
                <a:tab pos="712788" algn="l"/>
                <a:tab pos="3859213" algn="l"/>
                <a:tab pos="5919788" algn="l"/>
              </a:tabLst>
              <a:defRPr/>
            </a:pPr>
            <a:r>
              <a:rPr lang="nl-NL" sz="2400" dirty="0"/>
              <a:t>Aanwas (verschil waarde eind-beginbalans)</a:t>
            </a:r>
          </a:p>
        </p:txBody>
      </p:sp>
    </p:spTree>
    <p:extLst>
      <p:ext uri="{BB962C8B-B14F-4D97-AF65-F5344CB8AC3E}">
        <p14:creationId xmlns:p14="http://schemas.microsoft.com/office/powerpoint/2010/main" val="2871087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opbrengsten</a:t>
            </a:r>
          </a:p>
        </p:txBody>
      </p:sp>
      <p:sp>
        <p:nvSpPr>
          <p:cNvPr id="5" name="Tekstvak 4"/>
          <p:cNvSpPr txBox="1"/>
          <p:nvPr/>
        </p:nvSpPr>
        <p:spPr>
          <a:xfrm>
            <a:off x="3995936" y="4365104"/>
            <a:ext cx="4243469" cy="1477328"/>
          </a:xfrm>
          <a:prstGeom prst="rect">
            <a:avLst/>
          </a:prstGeom>
          <a:noFill/>
          <a:ln w="25400">
            <a:solidFill>
              <a:schemeClr val="tx1"/>
            </a:solidFill>
          </a:ln>
        </p:spPr>
        <p:txBody>
          <a:bodyPr wrap="none" rtlCol="0">
            <a:spAutoFit/>
          </a:bodyPr>
          <a:lstStyle/>
          <a:p>
            <a:r>
              <a:rPr lang="nl-NL" dirty="0"/>
              <a:t>Ontvangsten 	= 	€ 270.000</a:t>
            </a:r>
          </a:p>
          <a:p>
            <a:r>
              <a:rPr lang="nl-NL" dirty="0"/>
              <a:t>Aanwas 		= 	€      8.000 +</a:t>
            </a:r>
          </a:p>
          <a:p>
            <a:r>
              <a:rPr lang="nl-NL" dirty="0"/>
              <a:t>Ontvangsten 2 jan=	€      4.000 –</a:t>
            </a:r>
          </a:p>
          <a:p>
            <a:r>
              <a:rPr lang="nl-NL" u="sng" dirty="0"/>
              <a:t>Vorderingen 3 jan	=	€      2.400 +</a:t>
            </a:r>
          </a:p>
          <a:p>
            <a:r>
              <a:rPr lang="nl-NL" dirty="0"/>
              <a:t>Omzet en aanwas=	€ 276.400</a:t>
            </a:r>
          </a:p>
        </p:txBody>
      </p:sp>
      <p:pic>
        <p:nvPicPr>
          <p:cNvPr id="7" name="Afbeelding 6">
            <a:extLst>
              <a:ext uri="{FF2B5EF4-FFF2-40B4-BE49-F238E27FC236}">
                <a16:creationId xmlns:a16="http://schemas.microsoft.com/office/drawing/2014/main" id="{04707ABA-867A-44B1-80EB-DBD30D15EDD1}"/>
              </a:ext>
            </a:extLst>
          </p:cNvPr>
          <p:cNvPicPr>
            <a:picLocks noChangeAspect="1"/>
          </p:cNvPicPr>
          <p:nvPr/>
        </p:nvPicPr>
        <p:blipFill>
          <a:blip r:embed="rId2"/>
          <a:stretch>
            <a:fillRect/>
          </a:stretch>
        </p:blipFill>
        <p:spPr>
          <a:xfrm>
            <a:off x="369497" y="700758"/>
            <a:ext cx="6800850" cy="3486150"/>
          </a:xfrm>
          <a:prstGeom prst="rect">
            <a:avLst/>
          </a:prstGeom>
        </p:spPr>
      </p:pic>
      <p:sp>
        <p:nvSpPr>
          <p:cNvPr id="8" name="Tijdelijke aanduiding voor inhoud 7">
            <a:extLst>
              <a:ext uri="{FF2B5EF4-FFF2-40B4-BE49-F238E27FC236}">
                <a16:creationId xmlns:a16="http://schemas.microsoft.com/office/drawing/2014/main" id="{6BFF2E97-3C1D-486E-9A63-7C5AEEB9AE15}"/>
              </a:ext>
            </a:extLst>
          </p:cNvPr>
          <p:cNvSpPr>
            <a:spLocks noGrp="1"/>
          </p:cNvSpPr>
          <p:nvPr>
            <p:ph idx="1"/>
          </p:nvPr>
        </p:nvSpPr>
        <p:spPr>
          <a:xfrm>
            <a:off x="278607" y="1737644"/>
            <a:ext cx="4400970" cy="123517"/>
          </a:xfrm>
        </p:spPr>
        <p:txBody>
          <a:bodyPr/>
          <a:lstStyle/>
          <a:p>
            <a:pPr marL="0" indent="0">
              <a:buNone/>
            </a:pPr>
            <a:r>
              <a:rPr lang="nl-NL" dirty="0"/>
              <a:t> </a:t>
            </a:r>
          </a:p>
        </p:txBody>
      </p:sp>
    </p:spTree>
    <p:extLst>
      <p:ext uri="{BB962C8B-B14F-4D97-AF65-F5344CB8AC3E}">
        <p14:creationId xmlns:p14="http://schemas.microsoft.com/office/powerpoint/2010/main" val="269587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Kosten</a:t>
            </a:r>
          </a:p>
        </p:txBody>
      </p:sp>
      <p:sp>
        <p:nvSpPr>
          <p:cNvPr id="3" name="Tijdelijke aanduiding voor inhoud 2"/>
          <p:cNvSpPr>
            <a:spLocks noGrp="1"/>
          </p:cNvSpPr>
          <p:nvPr>
            <p:ph idx="1"/>
          </p:nvPr>
        </p:nvSpPr>
        <p:spPr>
          <a:xfrm>
            <a:off x="2051720" y="1196752"/>
            <a:ext cx="6635080" cy="5400600"/>
          </a:xfrm>
        </p:spPr>
        <p:txBody>
          <a:bodyPr>
            <a:normAutofit/>
          </a:bodyPr>
          <a:lstStyle/>
          <a:p>
            <a:pPr marL="514350" indent="-514350">
              <a:buFont typeface="+mj-lt"/>
              <a:buAutoNum type="arabicPeriod"/>
              <a:defRPr/>
            </a:pPr>
            <a:r>
              <a:rPr lang="nl-NL" sz="2600" u="sng" dirty="0"/>
              <a:t>Toegerekende kosten </a:t>
            </a:r>
            <a:r>
              <a:rPr lang="nl-NL" sz="2600" dirty="0"/>
              <a:t>(= variabele kosten): stopt als de productie stopt</a:t>
            </a:r>
          </a:p>
          <a:p>
            <a:pPr marL="514350" indent="-514350">
              <a:buFont typeface="+mj-lt"/>
              <a:buAutoNum type="arabicPeriod"/>
              <a:defRPr/>
            </a:pPr>
            <a:endParaRPr lang="nl-NL" sz="2600" dirty="0"/>
          </a:p>
          <a:p>
            <a:pPr marL="514350" indent="-514350">
              <a:buFont typeface="+mj-lt"/>
              <a:buAutoNum type="arabicPeriod"/>
              <a:defRPr/>
            </a:pPr>
            <a:r>
              <a:rPr lang="nl-NL" sz="2600" u="sng" dirty="0"/>
              <a:t>Niet-toegerekende kosten </a:t>
            </a:r>
            <a:r>
              <a:rPr lang="nl-NL" sz="2600" dirty="0"/>
              <a:t>(= vaste kosten): gaan door ook wanneer de productie stopt.</a:t>
            </a:r>
          </a:p>
          <a:p>
            <a:pPr marL="0" indent="0">
              <a:buNone/>
              <a:defRPr/>
            </a:pPr>
            <a:endParaRPr lang="nl-NL" sz="1800" u="sng" dirty="0"/>
          </a:p>
          <a:p>
            <a:endParaRPr lang="nl-NL" dirty="0"/>
          </a:p>
        </p:txBody>
      </p:sp>
      <p:pic>
        <p:nvPicPr>
          <p:cNvPr id="5" name="Afbeelding 4"/>
          <p:cNvPicPr>
            <a:picLocks noChangeAspect="1"/>
          </p:cNvPicPr>
          <p:nvPr/>
        </p:nvPicPr>
        <p:blipFill rotWithShape="1">
          <a:blip r:embed="rId2"/>
          <a:srcRect l="14286" t="595" r="14309" b="-595"/>
          <a:stretch/>
        </p:blipFill>
        <p:spPr>
          <a:xfrm>
            <a:off x="1259632" y="4437112"/>
            <a:ext cx="3239344" cy="2267681"/>
          </a:xfrm>
          <a:prstGeom prst="rect">
            <a:avLst/>
          </a:prstGeom>
          <a:ln w="53975">
            <a:solidFill>
              <a:schemeClr val="accent1"/>
            </a:solidFill>
          </a:ln>
        </p:spPr>
      </p:pic>
    </p:spTree>
    <p:extLst>
      <p:ext uri="{BB962C8B-B14F-4D97-AF65-F5344CB8AC3E}">
        <p14:creationId xmlns:p14="http://schemas.microsoft.com/office/powerpoint/2010/main" val="3012752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08238" y="257175"/>
            <a:ext cx="6192837" cy="485775"/>
          </a:xfrm>
        </p:spPr>
        <p:txBody>
          <a:bodyPr/>
          <a:lstStyle/>
          <a:p>
            <a:pPr algn="l" eaLnBrk="1" hangingPunct="1"/>
            <a:r>
              <a:rPr lang="nl-NL" altLang="nl-NL" sz="2800" dirty="0"/>
              <a:t>Vorderingen en voorraden</a:t>
            </a:r>
            <a:r>
              <a:rPr lang="nl-NL" altLang="nl-NL" sz="3200" dirty="0"/>
              <a:t> </a:t>
            </a:r>
            <a:r>
              <a:rPr lang="nl-NL" altLang="nl-NL" sz="2000" dirty="0"/>
              <a:t>   </a:t>
            </a:r>
            <a:r>
              <a:rPr lang="nl-NL" altLang="nl-NL" sz="3200" u="sng" dirty="0"/>
              <a:t> KOSTEN</a:t>
            </a:r>
            <a:endParaRPr lang="nl-NL" altLang="nl-NL" sz="2000" dirty="0"/>
          </a:p>
        </p:txBody>
      </p:sp>
      <p:sp>
        <p:nvSpPr>
          <p:cNvPr id="10243" name="Rectangle 3"/>
          <p:cNvSpPr>
            <a:spLocks noChangeArrowheads="1"/>
          </p:cNvSpPr>
          <p:nvPr/>
        </p:nvSpPr>
        <p:spPr bwMode="auto">
          <a:xfrm>
            <a:off x="1403350" y="1628775"/>
            <a:ext cx="6192838"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u="sng"/>
              <a:t>Uitgaven</a:t>
            </a:r>
            <a:r>
              <a:rPr lang="nl-NL" altLang="nl-NL" sz="2400"/>
              <a:t> </a:t>
            </a:r>
            <a:r>
              <a:rPr lang="nl-NL" altLang="nl-NL" sz="1800"/>
              <a:t>vanaf bankrekening</a:t>
            </a:r>
            <a:r>
              <a:rPr lang="nl-NL" altLang="nl-NL" sz="2400"/>
              <a:t> :  €  160.000</a:t>
            </a:r>
          </a:p>
        </p:txBody>
      </p:sp>
      <p:sp>
        <p:nvSpPr>
          <p:cNvPr id="10244" name="Rectangle 4"/>
          <p:cNvSpPr>
            <a:spLocks noChangeArrowheads="1"/>
          </p:cNvSpPr>
          <p:nvPr/>
        </p:nvSpPr>
        <p:spPr bwMode="auto">
          <a:xfrm>
            <a:off x="-50800" y="1616075"/>
            <a:ext cx="1322388" cy="733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10245" name="Oval 5"/>
          <p:cNvSpPr>
            <a:spLocks noChangeArrowheads="1"/>
          </p:cNvSpPr>
          <p:nvPr/>
        </p:nvSpPr>
        <p:spPr bwMode="auto">
          <a:xfrm>
            <a:off x="827088" y="836613"/>
            <a:ext cx="1223962" cy="6477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2200"/>
              <a:t>1 jan.</a:t>
            </a:r>
          </a:p>
        </p:txBody>
      </p:sp>
      <p:sp>
        <p:nvSpPr>
          <p:cNvPr id="10246" name="Oval 6"/>
          <p:cNvSpPr>
            <a:spLocks noChangeArrowheads="1"/>
          </p:cNvSpPr>
          <p:nvPr/>
        </p:nvSpPr>
        <p:spPr bwMode="auto">
          <a:xfrm>
            <a:off x="7042150" y="881063"/>
            <a:ext cx="1223963" cy="6477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2200"/>
              <a:t>31 dec.</a:t>
            </a:r>
          </a:p>
        </p:txBody>
      </p:sp>
      <p:sp>
        <p:nvSpPr>
          <p:cNvPr id="10247" name="Rectangle 7"/>
          <p:cNvSpPr>
            <a:spLocks noChangeArrowheads="1"/>
          </p:cNvSpPr>
          <p:nvPr/>
        </p:nvSpPr>
        <p:spPr bwMode="auto">
          <a:xfrm>
            <a:off x="7742238" y="1622425"/>
            <a:ext cx="1384300" cy="733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10248" name="Line 8"/>
          <p:cNvSpPr>
            <a:spLocks noChangeShapeType="1"/>
          </p:cNvSpPr>
          <p:nvPr/>
        </p:nvSpPr>
        <p:spPr bwMode="auto">
          <a:xfrm>
            <a:off x="1271588" y="2324100"/>
            <a:ext cx="200025" cy="91440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49" name="Line 9"/>
          <p:cNvSpPr>
            <a:spLocks noChangeShapeType="1"/>
          </p:cNvSpPr>
          <p:nvPr/>
        </p:nvSpPr>
        <p:spPr bwMode="auto">
          <a:xfrm>
            <a:off x="455613" y="2430463"/>
            <a:ext cx="334962" cy="2141537"/>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0" name="Rectangle 10"/>
          <p:cNvSpPr>
            <a:spLocks noChangeArrowheads="1"/>
          </p:cNvSpPr>
          <p:nvPr/>
        </p:nvSpPr>
        <p:spPr bwMode="auto">
          <a:xfrm>
            <a:off x="1306513" y="3141663"/>
            <a:ext cx="1152525"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2000"/>
              <a:t>voor </a:t>
            </a:r>
          </a:p>
          <a:p>
            <a:pPr algn="ctr" eaLnBrk="1" hangingPunct="1">
              <a:spcBef>
                <a:spcPct val="0"/>
              </a:spcBef>
              <a:buFontTx/>
              <a:buNone/>
            </a:pPr>
            <a:r>
              <a:rPr lang="nl-NL" altLang="nl-NL" sz="2000"/>
              <a:t>€ 3.000</a:t>
            </a:r>
          </a:p>
          <a:p>
            <a:pPr algn="ctr" eaLnBrk="1" hangingPunct="1">
              <a:spcBef>
                <a:spcPct val="0"/>
              </a:spcBef>
              <a:buFontTx/>
              <a:buNone/>
            </a:pPr>
            <a:r>
              <a:rPr lang="nl-NL" altLang="nl-NL" sz="2000"/>
              <a:t>voorraad</a:t>
            </a:r>
          </a:p>
          <a:p>
            <a:pPr algn="ctr" eaLnBrk="1" hangingPunct="1">
              <a:spcBef>
                <a:spcPct val="0"/>
              </a:spcBef>
              <a:buFontTx/>
              <a:buNone/>
            </a:pPr>
            <a:r>
              <a:rPr lang="nl-NL" altLang="nl-NL" sz="2000"/>
              <a:t>kunstmest</a:t>
            </a:r>
          </a:p>
        </p:txBody>
      </p:sp>
      <p:sp>
        <p:nvSpPr>
          <p:cNvPr id="10251" name="Rectangle 11"/>
          <p:cNvSpPr>
            <a:spLocks noChangeArrowheads="1"/>
          </p:cNvSpPr>
          <p:nvPr/>
        </p:nvSpPr>
        <p:spPr bwMode="auto">
          <a:xfrm>
            <a:off x="392113" y="4672013"/>
            <a:ext cx="1398587" cy="12779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2000"/>
              <a:t>€ 8.000</a:t>
            </a:r>
          </a:p>
          <a:p>
            <a:pPr algn="ctr" eaLnBrk="1" hangingPunct="1">
              <a:spcBef>
                <a:spcPct val="0"/>
              </a:spcBef>
              <a:buFontTx/>
              <a:buNone/>
            </a:pPr>
            <a:r>
              <a:rPr lang="nl-NL" altLang="nl-NL" sz="2000"/>
              <a:t>nog te</a:t>
            </a:r>
          </a:p>
          <a:p>
            <a:pPr algn="ctr" eaLnBrk="1" hangingPunct="1">
              <a:spcBef>
                <a:spcPct val="0"/>
              </a:spcBef>
              <a:buFontTx/>
              <a:buNone/>
            </a:pPr>
            <a:r>
              <a:rPr lang="nl-NL" altLang="nl-NL" sz="2000"/>
              <a:t>betalen</a:t>
            </a:r>
          </a:p>
          <a:p>
            <a:pPr algn="ctr" eaLnBrk="1" hangingPunct="1">
              <a:spcBef>
                <a:spcPct val="0"/>
              </a:spcBef>
              <a:buFontTx/>
              <a:buNone/>
            </a:pPr>
            <a:r>
              <a:rPr lang="nl-NL" altLang="nl-NL" sz="2000"/>
              <a:t>mengvoer</a:t>
            </a:r>
          </a:p>
        </p:txBody>
      </p:sp>
      <p:sp>
        <p:nvSpPr>
          <p:cNvPr id="10252" name="Rectangle 12"/>
          <p:cNvSpPr>
            <a:spLocks noChangeArrowheads="1"/>
          </p:cNvSpPr>
          <p:nvPr/>
        </p:nvSpPr>
        <p:spPr bwMode="auto">
          <a:xfrm>
            <a:off x="3321050" y="1311275"/>
            <a:ext cx="863600" cy="4318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800" dirty="0"/>
              <a:t>2020</a:t>
            </a:r>
          </a:p>
        </p:txBody>
      </p:sp>
      <p:sp>
        <p:nvSpPr>
          <p:cNvPr id="10253" name="Rectangle 13"/>
          <p:cNvSpPr>
            <a:spLocks noChangeArrowheads="1"/>
          </p:cNvSpPr>
          <p:nvPr/>
        </p:nvSpPr>
        <p:spPr bwMode="auto">
          <a:xfrm>
            <a:off x="142875" y="1481138"/>
            <a:ext cx="863600" cy="4318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800" dirty="0"/>
              <a:t>2019</a:t>
            </a:r>
          </a:p>
        </p:txBody>
      </p:sp>
      <p:sp>
        <p:nvSpPr>
          <p:cNvPr id="10254" name="Rectangle 14"/>
          <p:cNvSpPr>
            <a:spLocks noChangeArrowheads="1"/>
          </p:cNvSpPr>
          <p:nvPr/>
        </p:nvSpPr>
        <p:spPr bwMode="auto">
          <a:xfrm>
            <a:off x="8169275" y="1449388"/>
            <a:ext cx="863600" cy="4318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800" dirty="0"/>
              <a:t>2021</a:t>
            </a:r>
          </a:p>
        </p:txBody>
      </p:sp>
      <p:sp>
        <p:nvSpPr>
          <p:cNvPr id="10255" name="Line 15"/>
          <p:cNvSpPr>
            <a:spLocks noChangeShapeType="1"/>
          </p:cNvSpPr>
          <p:nvPr/>
        </p:nvSpPr>
        <p:spPr bwMode="auto">
          <a:xfrm>
            <a:off x="7599363" y="2324100"/>
            <a:ext cx="4762" cy="113030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6" name="Line 16"/>
          <p:cNvSpPr>
            <a:spLocks noChangeShapeType="1"/>
          </p:cNvSpPr>
          <p:nvPr/>
        </p:nvSpPr>
        <p:spPr bwMode="auto">
          <a:xfrm flipH="1">
            <a:off x="6732588" y="2349500"/>
            <a:ext cx="355600" cy="2663825"/>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7" name="Rectangle 17"/>
          <p:cNvSpPr>
            <a:spLocks noChangeArrowheads="1"/>
          </p:cNvSpPr>
          <p:nvPr/>
        </p:nvSpPr>
        <p:spPr bwMode="auto">
          <a:xfrm>
            <a:off x="7224713" y="3541713"/>
            <a:ext cx="1198562" cy="1049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2000"/>
              <a:t>voor  nog</a:t>
            </a:r>
          </a:p>
          <a:p>
            <a:pPr algn="ctr" eaLnBrk="1" hangingPunct="1">
              <a:spcBef>
                <a:spcPct val="0"/>
              </a:spcBef>
              <a:buFontTx/>
              <a:buNone/>
            </a:pPr>
            <a:r>
              <a:rPr lang="nl-NL" altLang="nl-NL" sz="2000"/>
              <a:t>€ 3.500</a:t>
            </a:r>
          </a:p>
          <a:p>
            <a:pPr algn="ctr" eaLnBrk="1" hangingPunct="1">
              <a:spcBef>
                <a:spcPct val="0"/>
              </a:spcBef>
              <a:buFontTx/>
              <a:buNone/>
            </a:pPr>
            <a:r>
              <a:rPr lang="nl-NL" altLang="nl-NL" sz="2000"/>
              <a:t>kunstmest</a:t>
            </a:r>
          </a:p>
        </p:txBody>
      </p:sp>
      <p:sp>
        <p:nvSpPr>
          <p:cNvPr id="10258" name="Rectangle 18"/>
          <p:cNvSpPr>
            <a:spLocks noChangeArrowheads="1"/>
          </p:cNvSpPr>
          <p:nvPr/>
        </p:nvSpPr>
        <p:spPr bwMode="auto">
          <a:xfrm>
            <a:off x="5588000" y="5013325"/>
            <a:ext cx="1398588" cy="1277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2000"/>
              <a:t>€ 2.000</a:t>
            </a:r>
          </a:p>
          <a:p>
            <a:pPr algn="ctr" eaLnBrk="1" hangingPunct="1">
              <a:spcBef>
                <a:spcPct val="0"/>
              </a:spcBef>
              <a:buFontTx/>
              <a:buNone/>
            </a:pPr>
            <a:r>
              <a:rPr lang="nl-NL" altLang="nl-NL" sz="2000"/>
              <a:t>nog te</a:t>
            </a:r>
          </a:p>
          <a:p>
            <a:pPr algn="ctr" eaLnBrk="1" hangingPunct="1">
              <a:spcBef>
                <a:spcPct val="0"/>
              </a:spcBef>
              <a:buFontTx/>
              <a:buNone/>
            </a:pPr>
            <a:r>
              <a:rPr lang="nl-NL" altLang="nl-NL" sz="2000"/>
              <a:t>betalen</a:t>
            </a:r>
          </a:p>
          <a:p>
            <a:pPr algn="ctr" eaLnBrk="1" hangingPunct="1">
              <a:spcBef>
                <a:spcPct val="0"/>
              </a:spcBef>
              <a:buFontTx/>
              <a:buNone/>
            </a:pPr>
            <a:r>
              <a:rPr lang="nl-NL" altLang="nl-NL" sz="2000"/>
              <a:t>aan brok</a:t>
            </a:r>
          </a:p>
        </p:txBody>
      </p:sp>
      <p:sp>
        <p:nvSpPr>
          <p:cNvPr id="10259" name="Rectangle 19"/>
          <p:cNvSpPr>
            <a:spLocks noChangeArrowheads="1"/>
          </p:cNvSpPr>
          <p:nvPr/>
        </p:nvSpPr>
        <p:spPr bwMode="auto">
          <a:xfrm>
            <a:off x="2362200" y="2743200"/>
            <a:ext cx="2317750" cy="7921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800"/>
              <a:t>Betaald: 2009</a:t>
            </a:r>
          </a:p>
          <a:p>
            <a:pPr algn="ctr" eaLnBrk="1" hangingPunct="1">
              <a:spcBef>
                <a:spcPct val="0"/>
              </a:spcBef>
              <a:buFontTx/>
              <a:buNone/>
            </a:pPr>
            <a:r>
              <a:rPr lang="nl-NL" altLang="nl-NL" sz="1800"/>
              <a:t>Ga je gebruiken: 2010</a:t>
            </a:r>
          </a:p>
        </p:txBody>
      </p:sp>
      <p:sp>
        <p:nvSpPr>
          <p:cNvPr id="10260" name="Rectangle 20"/>
          <p:cNvSpPr>
            <a:spLocks noChangeArrowheads="1"/>
          </p:cNvSpPr>
          <p:nvPr/>
        </p:nvSpPr>
        <p:spPr bwMode="auto">
          <a:xfrm>
            <a:off x="7826375" y="4497388"/>
            <a:ext cx="1255713" cy="79216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800" dirty="0"/>
              <a:t>Bet.: 2020</a:t>
            </a:r>
            <a:br>
              <a:rPr lang="nl-NL" altLang="nl-NL" sz="1800" dirty="0"/>
            </a:br>
            <a:r>
              <a:rPr lang="nl-NL" altLang="nl-NL" sz="1800" dirty="0"/>
              <a:t>Gebr.: 2021</a:t>
            </a:r>
          </a:p>
        </p:txBody>
      </p:sp>
      <p:sp>
        <p:nvSpPr>
          <p:cNvPr id="10261" name="Rectangle 22"/>
          <p:cNvSpPr>
            <a:spLocks noChangeArrowheads="1"/>
          </p:cNvSpPr>
          <p:nvPr/>
        </p:nvSpPr>
        <p:spPr bwMode="auto">
          <a:xfrm>
            <a:off x="1127919" y="5921376"/>
            <a:ext cx="2089150" cy="7921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800" dirty="0"/>
              <a:t>Ga je betalen: 2020</a:t>
            </a:r>
          </a:p>
          <a:p>
            <a:pPr algn="ctr" eaLnBrk="1" hangingPunct="1">
              <a:spcBef>
                <a:spcPct val="0"/>
              </a:spcBef>
              <a:buFontTx/>
              <a:buNone/>
            </a:pPr>
            <a:r>
              <a:rPr lang="nl-NL" altLang="nl-NL" sz="1800" dirty="0"/>
              <a:t>Gebruikt: 2019</a:t>
            </a:r>
          </a:p>
        </p:txBody>
      </p:sp>
      <p:sp>
        <p:nvSpPr>
          <p:cNvPr id="10262" name="Rectangle 23"/>
          <p:cNvSpPr>
            <a:spLocks noChangeArrowheads="1"/>
          </p:cNvSpPr>
          <p:nvPr/>
        </p:nvSpPr>
        <p:spPr bwMode="auto">
          <a:xfrm>
            <a:off x="6872288" y="5945188"/>
            <a:ext cx="2089150" cy="79216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1800" dirty="0"/>
              <a:t>Ga je betalen: 2021</a:t>
            </a:r>
          </a:p>
          <a:p>
            <a:pPr algn="ctr" eaLnBrk="1" hangingPunct="1">
              <a:spcBef>
                <a:spcPct val="0"/>
              </a:spcBef>
              <a:buFontTx/>
              <a:buNone/>
            </a:pPr>
            <a:r>
              <a:rPr lang="nl-NL" altLang="nl-NL" sz="1800" dirty="0"/>
              <a:t>Kosten voor: 2020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dirty="0"/>
              <a:t>2020</a:t>
            </a:r>
          </a:p>
        </p:txBody>
      </p:sp>
      <p:pic>
        <p:nvPicPr>
          <p:cNvPr id="3" name="Afbeelding 2"/>
          <p:cNvPicPr>
            <a:picLocks noChangeAspect="1"/>
          </p:cNvPicPr>
          <p:nvPr/>
        </p:nvPicPr>
        <p:blipFill>
          <a:blip r:embed="rId2"/>
          <a:stretch>
            <a:fillRect/>
          </a:stretch>
        </p:blipFill>
        <p:spPr>
          <a:xfrm>
            <a:off x="251520" y="1700808"/>
            <a:ext cx="8640960" cy="3456384"/>
          </a:xfrm>
          <a:prstGeom prst="rect">
            <a:avLst/>
          </a:prstGeom>
        </p:spPr>
      </p:pic>
      <p:pic>
        <p:nvPicPr>
          <p:cNvPr id="5" name="Afbeelding 4">
            <a:extLst>
              <a:ext uri="{FF2B5EF4-FFF2-40B4-BE49-F238E27FC236}">
                <a16:creationId xmlns:a16="http://schemas.microsoft.com/office/drawing/2014/main" id="{423F9339-D229-4DBD-9E73-2C2E3B536565}"/>
              </a:ext>
            </a:extLst>
          </p:cNvPr>
          <p:cNvPicPr>
            <a:picLocks noChangeAspect="1"/>
          </p:cNvPicPr>
          <p:nvPr/>
        </p:nvPicPr>
        <p:blipFill>
          <a:blip r:embed="rId3"/>
          <a:stretch>
            <a:fillRect/>
          </a:stretch>
        </p:blipFill>
        <p:spPr>
          <a:xfrm>
            <a:off x="3594230" y="1796527"/>
            <a:ext cx="753876" cy="335056"/>
          </a:xfrm>
          <a:prstGeom prst="rect">
            <a:avLst/>
          </a:prstGeom>
        </p:spPr>
      </p:pic>
    </p:spTree>
    <p:extLst>
      <p:ext uri="{BB962C8B-B14F-4D97-AF65-F5344CB8AC3E}">
        <p14:creationId xmlns:p14="http://schemas.microsoft.com/office/powerpoint/2010/main" val="3520072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2267744" y="211156"/>
            <a:ext cx="6645424" cy="648072"/>
          </a:xfrm>
        </p:spPr>
        <p:txBody>
          <a:bodyPr/>
          <a:lstStyle/>
          <a:p>
            <a:r>
              <a:rPr lang="nl-NL" altLang="nl-NL" dirty="0"/>
              <a:t>Wat moet een big opbrengen?</a:t>
            </a:r>
          </a:p>
        </p:txBody>
      </p:sp>
      <p:sp>
        <p:nvSpPr>
          <p:cNvPr id="32771" name="Tijdelijke aanduiding voor inhoud 2"/>
          <p:cNvSpPr>
            <a:spLocks noGrp="1"/>
          </p:cNvSpPr>
          <p:nvPr>
            <p:ph idx="1"/>
          </p:nvPr>
        </p:nvSpPr>
        <p:spPr>
          <a:xfrm>
            <a:off x="472547" y="1203833"/>
            <a:ext cx="6635080" cy="4929411"/>
          </a:xfrm>
        </p:spPr>
        <p:txBody>
          <a:bodyPr/>
          <a:lstStyle/>
          <a:p>
            <a:pPr>
              <a:buFont typeface="Wingdings" panose="05000000000000000000" pitchFamily="2" charset="2"/>
              <a:buChar char="Ø"/>
            </a:pPr>
            <a:r>
              <a:rPr lang="nl-NL" altLang="nl-NL" sz="1800" dirty="0"/>
              <a:t>Kosten voor voer en water</a:t>
            </a:r>
          </a:p>
          <a:p>
            <a:pPr>
              <a:buFont typeface="Wingdings" panose="05000000000000000000" pitchFamily="2" charset="2"/>
              <a:buChar char="Ø"/>
            </a:pPr>
            <a:r>
              <a:rPr lang="nl-NL" altLang="nl-NL" sz="1800" dirty="0"/>
              <a:t>Gezondheidskosten</a:t>
            </a:r>
          </a:p>
          <a:p>
            <a:pPr>
              <a:buFont typeface="Wingdings" panose="05000000000000000000" pitchFamily="2" charset="2"/>
              <a:buChar char="Ø"/>
            </a:pPr>
            <a:r>
              <a:rPr lang="nl-NL" altLang="nl-NL" sz="1800" dirty="0"/>
              <a:t>Fokkerijkosten</a:t>
            </a:r>
          </a:p>
          <a:p>
            <a:pPr>
              <a:buFont typeface="Wingdings" panose="05000000000000000000" pitchFamily="2" charset="2"/>
              <a:buChar char="Ø"/>
            </a:pPr>
            <a:r>
              <a:rPr lang="nl-NL" altLang="nl-NL" sz="1800" dirty="0"/>
              <a:t>Kosten voor water</a:t>
            </a:r>
          </a:p>
          <a:p>
            <a:pPr>
              <a:buFont typeface="Wingdings" panose="05000000000000000000" pitchFamily="2" charset="2"/>
              <a:buChar char="Ø"/>
            </a:pPr>
            <a:r>
              <a:rPr lang="nl-NL" altLang="nl-NL" sz="1800" dirty="0"/>
              <a:t>Kosten verwarming en elektriciteit</a:t>
            </a:r>
          </a:p>
          <a:p>
            <a:pPr>
              <a:buFont typeface="Wingdings" panose="05000000000000000000" pitchFamily="2" charset="2"/>
              <a:buChar char="Ø"/>
            </a:pPr>
            <a:r>
              <a:rPr lang="nl-NL" altLang="nl-NL" sz="1800" dirty="0"/>
              <a:t>Kosten voor strooisel en overige veekosten</a:t>
            </a:r>
          </a:p>
          <a:p>
            <a:pPr>
              <a:buFont typeface="Wingdings" panose="05000000000000000000" pitchFamily="2" charset="2"/>
              <a:buChar char="Ø"/>
            </a:pPr>
            <a:r>
              <a:rPr lang="nl-NL" altLang="nl-NL" sz="1800" dirty="0"/>
              <a:t>Mestkosten</a:t>
            </a:r>
          </a:p>
          <a:p>
            <a:pPr>
              <a:buFont typeface="Wingdings" panose="05000000000000000000" pitchFamily="2" charset="2"/>
              <a:buChar char="Ø"/>
            </a:pPr>
            <a:endParaRPr lang="nl-NL" altLang="nl-NL" sz="1800" dirty="0"/>
          </a:p>
          <a:p>
            <a:pPr>
              <a:buFont typeface="Wingdings" panose="05000000000000000000" pitchFamily="2" charset="2"/>
              <a:buChar char="Ø"/>
            </a:pPr>
            <a:endParaRPr lang="nl-NL" altLang="nl-NL" sz="1800" dirty="0"/>
          </a:p>
          <a:p>
            <a:pPr>
              <a:buFont typeface="Wingdings" panose="05000000000000000000" pitchFamily="2" charset="2"/>
              <a:buChar char="Ø"/>
            </a:pPr>
            <a:endParaRPr lang="nl-NL" altLang="nl-NL" sz="1800" dirty="0"/>
          </a:p>
          <a:p>
            <a:pPr marL="0" indent="0">
              <a:buNone/>
            </a:pPr>
            <a:endParaRPr lang="nl-NL" altLang="nl-NL" sz="1800" dirty="0"/>
          </a:p>
          <a:p>
            <a:pPr>
              <a:buFont typeface="Wingdings" panose="05000000000000000000" pitchFamily="2" charset="2"/>
              <a:buChar char="Ø"/>
            </a:pPr>
            <a:r>
              <a:rPr lang="nl-NL" altLang="nl-NL" sz="1800" dirty="0"/>
              <a:t>Kosten voor telefoon, verzekeringen, lidmaatschappen</a:t>
            </a:r>
          </a:p>
          <a:p>
            <a:pPr>
              <a:buFont typeface="Wingdings" panose="05000000000000000000" pitchFamily="2" charset="2"/>
              <a:buChar char="Ø"/>
            </a:pPr>
            <a:r>
              <a:rPr lang="nl-NL" altLang="nl-NL" sz="1800" dirty="0"/>
              <a:t>Arbeidskosten</a:t>
            </a:r>
          </a:p>
          <a:p>
            <a:pPr>
              <a:buFont typeface="Wingdings" panose="05000000000000000000" pitchFamily="2" charset="2"/>
              <a:buChar char="Ø"/>
            </a:pPr>
            <a:r>
              <a:rPr lang="nl-NL" altLang="nl-NL" sz="1800" dirty="0"/>
              <a:t>Huisvestingskosten</a:t>
            </a:r>
          </a:p>
          <a:p>
            <a:pPr>
              <a:buFont typeface="Wingdings" panose="05000000000000000000" pitchFamily="2" charset="2"/>
              <a:buChar char="Ø"/>
            </a:pPr>
            <a:r>
              <a:rPr lang="nl-NL" altLang="nl-NL" sz="1800" dirty="0"/>
              <a:t>Rente</a:t>
            </a:r>
          </a:p>
          <a:p>
            <a:endParaRPr lang="nl-NL" altLang="nl-NL" dirty="0"/>
          </a:p>
          <a:p>
            <a:endParaRPr lang="nl-NL" altLang="nl-NL" dirty="0"/>
          </a:p>
        </p:txBody>
      </p:sp>
      <p:sp>
        <p:nvSpPr>
          <p:cNvPr id="32772" name="Tijdelijke aanduiding voor dianummer 3"/>
          <p:cNvSpPr>
            <a:spLocks noGrp="1"/>
          </p:cNvSpPr>
          <p:nvPr>
            <p:ph type="sldNum" sz="quarter" idx="10"/>
          </p:nvPr>
        </p:nvSpPr>
        <p:spPr>
          <a:noFill/>
        </p:spPr>
        <p:txBody>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5689542D-8FFE-4C14-A3AD-D0D535B72683}" type="slidenum">
              <a:rPr lang="en-US" altLang="nl-NL" sz="1200" smtClean="0">
                <a:solidFill>
                  <a:schemeClr val="bg2"/>
                </a:solidFill>
              </a:rPr>
              <a:pPr>
                <a:spcBef>
                  <a:spcPct val="0"/>
                </a:spcBef>
                <a:buFontTx/>
                <a:buNone/>
              </a:pPr>
              <a:t>39</a:t>
            </a:fld>
            <a:endParaRPr lang="en-US" altLang="nl-NL" sz="1200">
              <a:solidFill>
                <a:schemeClr val="bg2"/>
              </a:solidFill>
            </a:endParaRPr>
          </a:p>
        </p:txBody>
      </p:sp>
      <p:sp>
        <p:nvSpPr>
          <p:cNvPr id="32773" name="Rechteraccolade 4"/>
          <p:cNvSpPr>
            <a:spLocks/>
          </p:cNvSpPr>
          <p:nvPr/>
        </p:nvSpPr>
        <p:spPr bwMode="auto">
          <a:xfrm>
            <a:off x="6227763" y="1244972"/>
            <a:ext cx="431800" cy="2472059"/>
          </a:xfrm>
          <a:prstGeom prst="rightBrace">
            <a:avLst>
              <a:gd name="adj1" fmla="val 8335"/>
              <a:gd name="adj2" fmla="val 50000"/>
            </a:avLst>
          </a:prstGeom>
          <a:solidFill>
            <a:schemeClr val="bg1"/>
          </a:solidFill>
          <a:ln w="25400" algn="ctr">
            <a:solidFill>
              <a:srgbClr val="92D050"/>
            </a:solidFill>
            <a:round/>
            <a:headEnd/>
            <a:tailEnd/>
          </a:ln>
        </p:spPr>
        <p:txBody>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a:latin typeface="Arial" panose="020B0604020202020204" pitchFamily="34" charset="0"/>
            </a:endParaRPr>
          </a:p>
        </p:txBody>
      </p:sp>
      <p:sp>
        <p:nvSpPr>
          <p:cNvPr id="32774" name="Rechteraccolade 5"/>
          <p:cNvSpPr>
            <a:spLocks/>
          </p:cNvSpPr>
          <p:nvPr/>
        </p:nvSpPr>
        <p:spPr bwMode="auto">
          <a:xfrm>
            <a:off x="6299201" y="4221088"/>
            <a:ext cx="360362" cy="1656184"/>
          </a:xfrm>
          <a:prstGeom prst="rightBrace">
            <a:avLst>
              <a:gd name="adj1" fmla="val 8321"/>
              <a:gd name="adj2" fmla="val 50000"/>
            </a:avLst>
          </a:prstGeom>
          <a:solidFill>
            <a:schemeClr val="bg1"/>
          </a:solidFill>
          <a:ln w="25400" algn="ctr">
            <a:solidFill>
              <a:srgbClr val="92D050"/>
            </a:solidFill>
            <a:round/>
            <a:headEnd/>
            <a:tailEnd/>
          </a:ln>
        </p:spPr>
        <p:txBody>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a:latin typeface="Arial" panose="020B0604020202020204" pitchFamily="34" charset="0"/>
            </a:endParaRPr>
          </a:p>
        </p:txBody>
      </p:sp>
      <p:sp>
        <p:nvSpPr>
          <p:cNvPr id="32775" name="Tekstvak 6"/>
          <p:cNvSpPr txBox="1">
            <a:spLocks noChangeArrowheads="1"/>
          </p:cNvSpPr>
          <p:nvPr/>
        </p:nvSpPr>
        <p:spPr bwMode="auto">
          <a:xfrm>
            <a:off x="6767512" y="2127058"/>
            <a:ext cx="18576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nl-NL" altLang="nl-NL" sz="2000" dirty="0">
                <a:latin typeface="Arial" panose="020B0604020202020204" pitchFamily="34" charset="0"/>
              </a:rPr>
              <a:t>Toegerekende kosten</a:t>
            </a:r>
          </a:p>
        </p:txBody>
      </p:sp>
      <p:sp>
        <p:nvSpPr>
          <p:cNvPr id="32776" name="Tekstvak 7"/>
          <p:cNvSpPr txBox="1">
            <a:spLocks noChangeArrowheads="1"/>
          </p:cNvSpPr>
          <p:nvPr/>
        </p:nvSpPr>
        <p:spPr bwMode="auto">
          <a:xfrm>
            <a:off x="6793677" y="4695237"/>
            <a:ext cx="23503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1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nl-NL" altLang="nl-NL" sz="2000" dirty="0">
                <a:latin typeface="Arial" panose="020B0604020202020204" pitchFamily="34" charset="0"/>
              </a:rPr>
              <a:t>Niet toegerekende </a:t>
            </a:r>
          </a:p>
          <a:p>
            <a:pPr eaLnBrk="1" hangingPunct="1">
              <a:spcBef>
                <a:spcPct val="0"/>
              </a:spcBef>
              <a:buFontTx/>
              <a:buNone/>
            </a:pPr>
            <a:r>
              <a:rPr lang="nl-NL" altLang="nl-NL" sz="2000" dirty="0">
                <a:latin typeface="Arial" panose="020B0604020202020204" pitchFamily="34" charset="0"/>
              </a:rPr>
              <a:t>kosten</a:t>
            </a:r>
          </a:p>
        </p:txBody>
      </p:sp>
    </p:spTree>
    <p:extLst>
      <p:ext uri="{BB962C8B-B14F-4D97-AF65-F5344CB8AC3E}">
        <p14:creationId xmlns:p14="http://schemas.microsoft.com/office/powerpoint/2010/main" val="65265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ooter Placeholder 2">
            <a:extLst>
              <a:ext uri="{FF2B5EF4-FFF2-40B4-BE49-F238E27FC236}">
                <a16:creationId xmlns:a16="http://schemas.microsoft.com/office/drawing/2014/main" id="{4AA12A28-C83D-4D48-A489-57E7E9709C57}"/>
              </a:ext>
            </a:extLst>
          </p:cNvPr>
          <p:cNvSpPr>
            <a:spLocks noGrp="1"/>
          </p:cNvSpPr>
          <p:nvPr>
            <p:ph type="ftr" sz="quarter" idx="11"/>
          </p:nvPr>
        </p:nvSpPr>
        <p:spPr>
          <a:xfrm>
            <a:off x="881062" y="6325170"/>
            <a:ext cx="3690938" cy="216000"/>
          </a:xfrm>
        </p:spPr>
        <p:txBody>
          <a:bodyPr/>
          <a:lstStyle/>
          <a:p>
            <a:pPr>
              <a:spcAft>
                <a:spcPts val="600"/>
              </a:spcAft>
            </a:pPr>
            <a:r>
              <a:rPr lang="nl-NL" noProof="0"/>
              <a:t>Onderwerp van de presentatie</a:t>
            </a:r>
          </a:p>
        </p:txBody>
      </p:sp>
      <p:sp>
        <p:nvSpPr>
          <p:cNvPr id="74" name="Date Placeholder 3">
            <a:extLst>
              <a:ext uri="{FF2B5EF4-FFF2-40B4-BE49-F238E27FC236}">
                <a16:creationId xmlns:a16="http://schemas.microsoft.com/office/drawing/2014/main" id="{D506EF4C-47F1-42A4-901E-71535973EA20}"/>
              </a:ext>
            </a:extLst>
          </p:cNvPr>
          <p:cNvSpPr>
            <a:spLocks noGrp="1"/>
          </p:cNvSpPr>
          <p:nvPr>
            <p:ph type="dt" sz="half" idx="10"/>
          </p:nvPr>
        </p:nvSpPr>
        <p:spPr>
          <a:xfrm>
            <a:off x="278608" y="6325170"/>
            <a:ext cx="602456" cy="216000"/>
          </a:xfrm>
        </p:spPr>
        <p:txBody>
          <a:bodyPr/>
          <a:lstStyle/>
          <a:p>
            <a:pPr>
              <a:spcAft>
                <a:spcPts val="600"/>
              </a:spcAft>
            </a:pPr>
            <a:fld id="{57F04B2F-7CB4-4EC9-8DAE-E7C3ED683122}" type="datetime1">
              <a:rPr lang="nl-NL" noProof="0" smtClean="0"/>
              <a:pPr>
                <a:spcAft>
                  <a:spcPts val="600"/>
                </a:spcAft>
              </a:pPr>
              <a:t>6-3-2023</a:t>
            </a:fld>
            <a:endParaRPr lang="nl-NL" noProof="0"/>
          </a:p>
        </p:txBody>
      </p:sp>
      <p:sp>
        <p:nvSpPr>
          <p:cNvPr id="35843" name="Ondertitel 2"/>
          <p:cNvSpPr>
            <a:spLocks noGrp="1"/>
          </p:cNvSpPr>
          <p:nvPr>
            <p:ph type="subTitle" idx="1"/>
          </p:nvPr>
        </p:nvSpPr>
        <p:spPr>
          <a:xfrm>
            <a:off x="280988" y="5155915"/>
            <a:ext cx="5751000" cy="973424"/>
          </a:xfrm>
        </p:spPr>
        <p:txBody>
          <a:bodyPr>
            <a:normAutofit/>
          </a:bodyPr>
          <a:lstStyle/>
          <a:p>
            <a:pPr>
              <a:spcAft>
                <a:spcPts val="600"/>
              </a:spcAft>
            </a:pPr>
            <a:r>
              <a:rPr lang="nl-NL" altLang="nl-NL" b="1" dirty="0"/>
              <a:t>OOVV 42</a:t>
            </a:r>
          </a:p>
        </p:txBody>
      </p:sp>
      <p:sp>
        <p:nvSpPr>
          <p:cNvPr id="35842" name="Titel 1"/>
          <p:cNvSpPr>
            <a:spLocks noGrp="1"/>
          </p:cNvSpPr>
          <p:nvPr>
            <p:ph type="ctrTitle"/>
          </p:nvPr>
        </p:nvSpPr>
        <p:spPr>
          <a:xfrm>
            <a:off x="278606" y="2824164"/>
            <a:ext cx="5751000" cy="2082553"/>
          </a:xfrm>
        </p:spPr>
        <p:txBody>
          <a:bodyPr wrap="square" anchor="b">
            <a:normAutofit/>
          </a:bodyPr>
          <a:lstStyle/>
          <a:p>
            <a:r>
              <a:rPr lang="nl-NL" altLang="nl-NL" dirty="0"/>
              <a:t>Keten en product </a:t>
            </a:r>
            <a:endParaRPr lang="nl-NL" altLang="nl-NL" b="1" dirty="0"/>
          </a:p>
        </p:txBody>
      </p:sp>
    </p:spTree>
    <p:extLst>
      <p:ext uri="{BB962C8B-B14F-4D97-AF65-F5344CB8AC3E}">
        <p14:creationId xmlns:p14="http://schemas.microsoft.com/office/powerpoint/2010/main" val="517767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959D3-8273-4CFA-8CB3-4E4D4E058E57}"/>
              </a:ext>
            </a:extLst>
          </p:cNvPr>
          <p:cNvSpPr>
            <a:spLocks noGrp="1"/>
          </p:cNvSpPr>
          <p:nvPr>
            <p:ph type="title"/>
          </p:nvPr>
        </p:nvSpPr>
        <p:spPr/>
        <p:txBody>
          <a:bodyPr/>
          <a:lstStyle/>
          <a:p>
            <a:r>
              <a:rPr lang="nl-NL" dirty="0"/>
              <a:t>Oefening</a:t>
            </a:r>
          </a:p>
        </p:txBody>
      </p:sp>
      <p:sp>
        <p:nvSpPr>
          <p:cNvPr id="3" name="Tijdelijke aanduiding voor inhoud 2">
            <a:extLst>
              <a:ext uri="{FF2B5EF4-FFF2-40B4-BE49-F238E27FC236}">
                <a16:creationId xmlns:a16="http://schemas.microsoft.com/office/drawing/2014/main" id="{9F295ECA-2C17-410F-8502-B269F9A9EB70}"/>
              </a:ext>
            </a:extLst>
          </p:cNvPr>
          <p:cNvSpPr>
            <a:spLocks noGrp="1"/>
          </p:cNvSpPr>
          <p:nvPr>
            <p:ph idx="1"/>
          </p:nvPr>
        </p:nvSpPr>
        <p:spPr/>
        <p:txBody>
          <a:bodyPr/>
          <a:lstStyle/>
          <a:p>
            <a:pPr marL="0" indent="0">
              <a:buNone/>
            </a:pPr>
            <a:r>
              <a:rPr lang="nl-NL" sz="1800" dirty="0">
                <a:effectLst/>
                <a:latin typeface="Arial" panose="020B0604020202020204" pitchFamily="34" charset="0"/>
                <a:ea typeface="Calibri" panose="020F0502020204030204" pitchFamily="34" charset="0"/>
                <a:cs typeface="Arial" panose="020B0604020202020204" pitchFamily="34" charset="0"/>
              </a:rPr>
              <a:t>Aan begin van het boekjaar 2020 heeft een veehouderijbedrijf: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lvl="1" indent="-342900">
              <a:buFont typeface="Arial" panose="020B0604020202020204" pitchFamily="34" charset="0"/>
              <a:buChar char="-"/>
            </a:pPr>
            <a:r>
              <a:rPr lang="nl-NL" sz="1800" dirty="0">
                <a:effectLst/>
                <a:latin typeface="Arial" panose="020B0604020202020204" pitchFamily="34" charset="0"/>
                <a:ea typeface="Calibri" panose="020F0502020204030204" pitchFamily="34" charset="0"/>
                <a:cs typeface="Arial" panose="020B0604020202020204" pitchFamily="34" charset="0"/>
              </a:rPr>
              <a:t>€6600,- aan vorderingen (geleverde varkens)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lvl="1" indent="-342900">
              <a:buFont typeface="Arial" panose="020B0604020202020204" pitchFamily="34" charset="0"/>
              <a:buChar char="-"/>
            </a:pPr>
            <a:r>
              <a:rPr lang="nl-NL" sz="1800" dirty="0">
                <a:effectLst/>
                <a:latin typeface="Arial" panose="020B0604020202020204" pitchFamily="34" charset="0"/>
                <a:ea typeface="Calibri" panose="020F0502020204030204" pitchFamily="34" charset="0"/>
                <a:cs typeface="Arial" panose="020B0604020202020204" pitchFamily="34" charset="0"/>
              </a:rPr>
              <a:t>€ 100,- aan voorraad zaagsel</a:t>
            </a:r>
          </a:p>
          <a:p>
            <a:pPr marL="400050" lvl="1" indent="0">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nl-NL" sz="1800" dirty="0">
                <a:effectLst/>
                <a:latin typeface="Arial" panose="020B0604020202020204" pitchFamily="34" charset="0"/>
                <a:ea typeface="Calibri" panose="020F0502020204030204" pitchFamily="34" charset="0"/>
                <a:cs typeface="Arial" panose="020B0604020202020204" pitchFamily="34" charset="0"/>
              </a:rPr>
              <a:t>Gedurende het jaar is er €133.000,- aan opbrengsten geweest.</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nl-NL" sz="1800" dirty="0">
                <a:effectLst/>
                <a:latin typeface="Arial" panose="020B0604020202020204" pitchFamily="34" charset="0"/>
                <a:ea typeface="Calibri" panose="020F0502020204030204" pitchFamily="34" charset="0"/>
                <a:cs typeface="Arial" panose="020B0604020202020204" pitchFamily="34" charset="0"/>
              </a:rPr>
              <a:t>Aan het einde van het boekjaar 2020 heeft hetzelfde bedrijf: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lvl="1" indent="-342900">
              <a:buFont typeface="Arial" panose="020B0604020202020204" pitchFamily="34" charset="0"/>
              <a:buChar char="-"/>
            </a:pPr>
            <a:r>
              <a:rPr lang="nl-NL" sz="1800" dirty="0">
                <a:effectLst/>
                <a:latin typeface="Arial" panose="020B0604020202020204" pitchFamily="34" charset="0"/>
                <a:ea typeface="Calibri" panose="020F0502020204030204" pitchFamily="34" charset="0"/>
                <a:cs typeface="Arial" panose="020B0604020202020204" pitchFamily="34" charset="0"/>
              </a:rPr>
              <a:t>€4200,- aan vorderingen (geleverde varkens)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lvl="1" indent="-342900">
              <a:buFont typeface="Arial" panose="020B0604020202020204" pitchFamily="34" charset="0"/>
              <a:buChar char="-"/>
            </a:pPr>
            <a:r>
              <a:rPr lang="nl-NL" sz="1800" dirty="0">
                <a:effectLst/>
                <a:latin typeface="Arial" panose="020B0604020202020204" pitchFamily="34" charset="0"/>
                <a:ea typeface="Calibri" panose="020F0502020204030204" pitchFamily="34" charset="0"/>
                <a:cs typeface="Arial" panose="020B0604020202020204" pitchFamily="34" charset="0"/>
              </a:rPr>
              <a:t>€2000,- aan voorraad zaagsel</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nl-NL" sz="1800" dirty="0">
              <a:ea typeface="Calibri" panose="020F0502020204030204" pitchFamily="34" charset="0"/>
              <a:cs typeface="Times New Roman" panose="02020603050405020304" pitchFamily="18" charset="0"/>
            </a:endParaRPr>
          </a:p>
          <a:p>
            <a:pPr marL="0" indent="0">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nl-NL" sz="1800" dirty="0">
                <a:effectLst/>
                <a:latin typeface="Arial" panose="020B0604020202020204" pitchFamily="34" charset="0"/>
                <a:ea typeface="Calibri" panose="020F0502020204030204" pitchFamily="34" charset="0"/>
                <a:cs typeface="Arial" panose="020B0604020202020204" pitchFamily="34" charset="0"/>
              </a:rPr>
              <a:t>Wat zijn de totale opbrengsten?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1317107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Saldo</a:t>
            </a:r>
          </a:p>
        </p:txBody>
      </p:sp>
      <p:sp>
        <p:nvSpPr>
          <p:cNvPr id="3" name="Tijdelijke aanduiding voor inhoud 2"/>
          <p:cNvSpPr>
            <a:spLocks noGrp="1"/>
          </p:cNvSpPr>
          <p:nvPr>
            <p:ph idx="1"/>
          </p:nvPr>
        </p:nvSpPr>
        <p:spPr>
          <a:xfrm>
            <a:off x="1115616" y="1196752"/>
            <a:ext cx="7571184" cy="4929411"/>
          </a:xfrm>
        </p:spPr>
        <p:txBody>
          <a:bodyPr/>
          <a:lstStyle/>
          <a:p>
            <a:pPr>
              <a:buFontTx/>
              <a:buNone/>
            </a:pPr>
            <a:r>
              <a:rPr lang="nl-NL" altLang="nl-NL" dirty="0"/>
              <a:t>Op verschillende manieren uit te drukken:</a:t>
            </a:r>
          </a:p>
          <a:p>
            <a:pPr>
              <a:buFont typeface="Wingdings" panose="05000000000000000000" pitchFamily="2" charset="2"/>
              <a:buChar char="Ø"/>
            </a:pPr>
            <a:r>
              <a:rPr lang="nl-NL" altLang="nl-NL" sz="2400" dirty="0"/>
              <a:t>per g.a.z. (gemiddeld aanwezige zeug)</a:t>
            </a:r>
          </a:p>
          <a:p>
            <a:pPr>
              <a:buFont typeface="Wingdings" panose="05000000000000000000" pitchFamily="2" charset="2"/>
              <a:buChar char="Ø"/>
            </a:pPr>
            <a:r>
              <a:rPr lang="nl-NL" altLang="nl-NL" sz="2400" dirty="0"/>
              <a:t>per grootgebrachte big</a:t>
            </a:r>
          </a:p>
          <a:p>
            <a:pPr>
              <a:buFont typeface="Wingdings" panose="05000000000000000000" pitchFamily="2" charset="2"/>
              <a:buChar char="Ø"/>
            </a:pPr>
            <a:r>
              <a:rPr lang="nl-NL" altLang="nl-NL" sz="2400" dirty="0"/>
              <a:t>per afgeleverd varken</a:t>
            </a:r>
          </a:p>
          <a:p>
            <a:pPr>
              <a:buFont typeface="Wingdings" panose="05000000000000000000" pitchFamily="2" charset="2"/>
              <a:buChar char="Ø"/>
            </a:pPr>
            <a:r>
              <a:rPr lang="nl-NL" altLang="nl-NL" sz="2400" dirty="0"/>
              <a:t>per g.a.vlv (gemiddeld aanwezig vleesvarken)</a:t>
            </a:r>
          </a:p>
          <a:p>
            <a:pPr>
              <a:buFont typeface="Wingdings" panose="05000000000000000000" pitchFamily="2" charset="2"/>
              <a:buChar char="Ø"/>
            </a:pPr>
            <a:r>
              <a:rPr lang="nl-NL" altLang="nl-NL" sz="2400" dirty="0"/>
              <a:t>per m</a:t>
            </a:r>
            <a:r>
              <a:rPr lang="nl-NL" altLang="nl-NL" sz="2400" baseline="30000" dirty="0"/>
              <a:t>2</a:t>
            </a:r>
            <a:r>
              <a:rPr lang="nl-NL" altLang="nl-NL" sz="2400" dirty="0"/>
              <a:t> </a:t>
            </a:r>
          </a:p>
          <a:p>
            <a:endParaRPr lang="nl-NL" dirty="0"/>
          </a:p>
        </p:txBody>
      </p:sp>
    </p:spTree>
    <p:extLst>
      <p:ext uri="{BB962C8B-B14F-4D97-AF65-F5344CB8AC3E}">
        <p14:creationId xmlns:p14="http://schemas.microsoft.com/office/powerpoint/2010/main" val="3419915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Samenvattend</a:t>
            </a:r>
          </a:p>
        </p:txBody>
      </p:sp>
      <p:sp>
        <p:nvSpPr>
          <p:cNvPr id="5" name="Rectangle 11"/>
          <p:cNvSpPr>
            <a:spLocks noChangeArrowheads="1"/>
          </p:cNvSpPr>
          <p:nvPr/>
        </p:nvSpPr>
        <p:spPr bwMode="auto">
          <a:xfrm>
            <a:off x="1115616" y="2132856"/>
            <a:ext cx="7346106" cy="1123950"/>
          </a:xfrm>
          <a:prstGeom prst="rect">
            <a:avLst/>
          </a:prstGeom>
          <a:solidFill>
            <a:srgbClr val="FFC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400" b="1" dirty="0"/>
              <a:t>Samenvattend:</a:t>
            </a:r>
          </a:p>
          <a:p>
            <a:pPr eaLnBrk="1" hangingPunct="1">
              <a:spcBef>
                <a:spcPct val="0"/>
              </a:spcBef>
              <a:buFontTx/>
              <a:buNone/>
            </a:pPr>
            <a:endParaRPr lang="nl-NL" altLang="nl-NL" sz="1800" dirty="0"/>
          </a:p>
          <a:p>
            <a:pPr eaLnBrk="1" hangingPunct="1">
              <a:spcBef>
                <a:spcPct val="0"/>
              </a:spcBef>
              <a:buFontTx/>
              <a:buNone/>
            </a:pPr>
            <a:r>
              <a:rPr lang="nl-NL" altLang="nl-NL" sz="2000" u="sng" dirty="0"/>
              <a:t>Saldo</a:t>
            </a:r>
            <a:r>
              <a:rPr lang="nl-NL" altLang="nl-NL" sz="2000" dirty="0"/>
              <a:t> = 	opbrengsten   –   toegerekende  kosten</a:t>
            </a:r>
          </a:p>
        </p:txBody>
      </p:sp>
      <p:sp>
        <p:nvSpPr>
          <p:cNvPr id="6" name="Line 9"/>
          <p:cNvSpPr>
            <a:spLocks noChangeShapeType="1"/>
          </p:cNvSpPr>
          <p:nvPr/>
        </p:nvSpPr>
        <p:spPr bwMode="auto">
          <a:xfrm flipV="1">
            <a:off x="3635896" y="3130723"/>
            <a:ext cx="127000" cy="684213"/>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 name="Rectangle 11"/>
          <p:cNvSpPr>
            <a:spLocks noChangeArrowheads="1"/>
          </p:cNvSpPr>
          <p:nvPr/>
        </p:nvSpPr>
        <p:spPr bwMode="auto">
          <a:xfrm>
            <a:off x="2627784" y="3801371"/>
            <a:ext cx="1946275" cy="390525"/>
          </a:xfrm>
          <a:prstGeom prst="rect">
            <a:avLst/>
          </a:prstGeom>
          <a:solidFill>
            <a:srgbClr val="FFC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2000"/>
              <a:t>aantal  x prijs </a:t>
            </a:r>
          </a:p>
        </p:txBody>
      </p:sp>
      <p:sp>
        <p:nvSpPr>
          <p:cNvPr id="10" name="PIJL-OMHOOG 2"/>
          <p:cNvSpPr/>
          <p:nvPr/>
        </p:nvSpPr>
        <p:spPr>
          <a:xfrm>
            <a:off x="3059832" y="4218434"/>
            <a:ext cx="287338" cy="3810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1" name="Line 9"/>
          <p:cNvSpPr>
            <a:spLocks noChangeShapeType="1"/>
          </p:cNvSpPr>
          <p:nvPr/>
        </p:nvSpPr>
        <p:spPr bwMode="auto">
          <a:xfrm flipH="1" flipV="1">
            <a:off x="6283176" y="3161689"/>
            <a:ext cx="233040" cy="699358"/>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 name="Rectangle 11"/>
          <p:cNvSpPr>
            <a:spLocks noChangeArrowheads="1"/>
          </p:cNvSpPr>
          <p:nvPr/>
        </p:nvSpPr>
        <p:spPr bwMode="auto">
          <a:xfrm>
            <a:off x="5543078" y="3801370"/>
            <a:ext cx="1946275" cy="390525"/>
          </a:xfrm>
          <a:prstGeom prst="rect">
            <a:avLst/>
          </a:prstGeom>
          <a:solidFill>
            <a:srgbClr val="FFC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2000"/>
              <a:t>aantal  x prijs </a:t>
            </a:r>
          </a:p>
        </p:txBody>
      </p:sp>
      <p:sp>
        <p:nvSpPr>
          <p:cNvPr id="13" name="PIJL-OMHOOG 2"/>
          <p:cNvSpPr/>
          <p:nvPr/>
        </p:nvSpPr>
        <p:spPr>
          <a:xfrm>
            <a:off x="5937957" y="4218434"/>
            <a:ext cx="287338" cy="3810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PIJL-OMHOOG 13"/>
          <p:cNvSpPr/>
          <p:nvPr/>
        </p:nvSpPr>
        <p:spPr>
          <a:xfrm>
            <a:off x="3923928" y="4222835"/>
            <a:ext cx="287338" cy="381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5" name="PIJL-OMHOOG 14"/>
          <p:cNvSpPr/>
          <p:nvPr/>
        </p:nvSpPr>
        <p:spPr>
          <a:xfrm>
            <a:off x="6876256" y="4218434"/>
            <a:ext cx="288925" cy="381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6" name="Rechthoek 15"/>
          <p:cNvSpPr/>
          <p:nvPr/>
        </p:nvSpPr>
        <p:spPr>
          <a:xfrm>
            <a:off x="7812360" y="4797152"/>
            <a:ext cx="936625" cy="4143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dirty="0">
                <a:solidFill>
                  <a:schemeClr val="tx1"/>
                </a:solidFill>
              </a:rPr>
              <a:t>“Zelf in</a:t>
            </a:r>
          </a:p>
          <a:p>
            <a:pPr algn="ctr">
              <a:defRPr/>
            </a:pPr>
            <a:r>
              <a:rPr lang="nl-NL" sz="1400" dirty="0">
                <a:solidFill>
                  <a:schemeClr val="tx1"/>
                </a:solidFill>
              </a:rPr>
              <a:t>De hand”</a:t>
            </a:r>
          </a:p>
        </p:txBody>
      </p:sp>
      <p:sp>
        <p:nvSpPr>
          <p:cNvPr id="18" name="Rechthoek 17"/>
          <p:cNvSpPr/>
          <p:nvPr/>
        </p:nvSpPr>
        <p:spPr>
          <a:xfrm>
            <a:off x="7813781" y="5373216"/>
            <a:ext cx="936625" cy="4143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dirty="0">
                <a:solidFill>
                  <a:schemeClr val="tx1"/>
                </a:solidFill>
              </a:rPr>
              <a:t>“Markt”</a:t>
            </a:r>
          </a:p>
        </p:txBody>
      </p:sp>
    </p:spTree>
    <p:extLst>
      <p:ext uri="{BB962C8B-B14F-4D97-AF65-F5344CB8AC3E}">
        <p14:creationId xmlns:p14="http://schemas.microsoft.com/office/powerpoint/2010/main" val="3943552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D80DA-4178-4F4C-B094-638276E6339D}"/>
              </a:ext>
            </a:extLst>
          </p:cNvPr>
          <p:cNvSpPr>
            <a:spLocks noGrp="1"/>
          </p:cNvSpPr>
          <p:nvPr>
            <p:ph type="title"/>
          </p:nvPr>
        </p:nvSpPr>
        <p:spPr/>
        <p:txBody>
          <a:bodyPr/>
          <a:lstStyle/>
          <a:p>
            <a:r>
              <a:rPr lang="nl-NL" dirty="0"/>
              <a:t>Oefening</a:t>
            </a:r>
          </a:p>
        </p:txBody>
      </p:sp>
      <p:sp>
        <p:nvSpPr>
          <p:cNvPr id="3" name="Tijdelijke aanduiding voor inhoud 2">
            <a:extLst>
              <a:ext uri="{FF2B5EF4-FFF2-40B4-BE49-F238E27FC236}">
                <a16:creationId xmlns:a16="http://schemas.microsoft.com/office/drawing/2014/main" id="{7309CCBE-8517-4FC6-92B6-8CF12B439673}"/>
              </a:ext>
            </a:extLst>
          </p:cNvPr>
          <p:cNvSpPr>
            <a:spLocks noGrp="1"/>
          </p:cNvSpPr>
          <p:nvPr>
            <p:ph idx="1"/>
          </p:nvPr>
        </p:nvSpPr>
        <p:spPr>
          <a:xfrm>
            <a:off x="707135" y="836712"/>
            <a:ext cx="8003232" cy="5544616"/>
          </a:xfrm>
        </p:spPr>
        <p:txBody>
          <a:bodyPr>
            <a:normAutofit fontScale="92500" lnSpcReduction="10000"/>
          </a:bodyPr>
          <a:lstStyle/>
          <a:p>
            <a:pPr marL="0" indent="0">
              <a:buNone/>
              <a:tabLst>
                <a:tab pos="457200" algn="l"/>
              </a:tabLst>
            </a:pPr>
            <a:r>
              <a:rPr lang="nl-NL" sz="1800" dirty="0">
                <a:effectLst/>
                <a:latin typeface="Arial" panose="020B0604020202020204" pitchFamily="34" charset="0"/>
                <a:ea typeface="Times New Roman" panose="02020603050405020304" pitchFamily="18" charset="0"/>
              </a:rPr>
              <a:t>Voor een varkenshouderijbedrijf is gegeven:</a:t>
            </a:r>
          </a:p>
          <a:p>
            <a:pPr marL="0" indent="0">
              <a:spcBef>
                <a:spcPts val="600"/>
              </a:spcBef>
              <a:spcAft>
                <a:spcPts val="600"/>
              </a:spcAft>
              <a:buNone/>
            </a:pPr>
            <a:r>
              <a:rPr lang="nl-NL" sz="1800" dirty="0">
                <a:effectLst/>
                <a:latin typeface="Arial" panose="020B0604020202020204" pitchFamily="34" charset="0"/>
                <a:ea typeface="Times New Roman" panose="02020603050405020304" pitchFamily="18" charset="0"/>
              </a:rPr>
              <a:t>Alg. bedrijfsgegevens:	360 gem. aanw. zeugen (</a:t>
            </a:r>
            <a:r>
              <a:rPr lang="nl-NL" sz="1800" dirty="0" err="1">
                <a:effectLst/>
                <a:latin typeface="Arial" panose="020B0604020202020204" pitchFamily="34" charset="0"/>
                <a:ea typeface="Times New Roman" panose="02020603050405020304" pitchFamily="18" charset="0"/>
              </a:rPr>
              <a:t>g.a.z</a:t>
            </a:r>
            <a:r>
              <a:rPr lang="nl-NL" sz="1800" dirty="0">
                <a:effectLst/>
                <a:latin typeface="Arial" panose="020B0604020202020204" pitchFamily="34" charset="0"/>
                <a:ea typeface="Times New Roman" panose="02020603050405020304" pitchFamily="18" charset="0"/>
              </a:rPr>
              <a:t>.);  7200 biggen verkocht</a:t>
            </a:r>
          </a:p>
          <a:p>
            <a:pPr marL="0" indent="0">
              <a:buNone/>
              <a:tabLst>
                <a:tab pos="990600" algn="l"/>
              </a:tabLst>
            </a:pPr>
            <a:r>
              <a:rPr lang="nl-NL" sz="1800" u="sng" dirty="0">
                <a:effectLst/>
                <a:latin typeface="Arial" panose="020B0604020202020204" pitchFamily="34" charset="0"/>
                <a:ea typeface="Times New Roman" panose="02020603050405020304" pitchFamily="18" charset="0"/>
              </a:rPr>
              <a:t>Begin</a:t>
            </a:r>
            <a:r>
              <a:rPr lang="nl-NL" sz="1800" dirty="0">
                <a:effectLst/>
                <a:latin typeface="Arial" panose="020B0604020202020204" pitchFamily="34" charset="0"/>
                <a:ea typeface="Times New Roman" panose="02020603050405020304" pitchFamily="18" charset="0"/>
              </a:rPr>
              <a:t>balans:	Vordering	€ 17.000  aan biggen</a:t>
            </a:r>
          </a:p>
          <a:p>
            <a:pPr marL="0" indent="0">
              <a:buNone/>
              <a:tabLst>
                <a:tab pos="990600" algn="l"/>
              </a:tabLst>
            </a:pPr>
            <a:r>
              <a:rPr lang="nl-NL" sz="1800" dirty="0">
                <a:effectLst/>
                <a:latin typeface="Arial" panose="020B0604020202020204" pitchFamily="34" charset="0"/>
                <a:ea typeface="Times New Roman" panose="02020603050405020304" pitchFamily="18" charset="0"/>
              </a:rPr>
              <a:t>			€   2.000 aan verkochte </a:t>
            </a:r>
            <a:r>
              <a:rPr lang="nl-NL" sz="1800" dirty="0" err="1">
                <a:effectLst/>
                <a:latin typeface="Arial" panose="020B0604020202020204" pitchFamily="34" charset="0"/>
                <a:ea typeface="Times New Roman" panose="02020603050405020304" pitchFamily="18" charset="0"/>
              </a:rPr>
              <a:t>zeugen+beren</a:t>
            </a:r>
            <a:endParaRPr lang="nl-NL" sz="1800" dirty="0">
              <a:effectLst/>
              <a:latin typeface="Arial" panose="020B0604020202020204" pitchFamily="34" charset="0"/>
              <a:ea typeface="Times New Roman" panose="02020603050405020304" pitchFamily="18" charset="0"/>
            </a:endParaRPr>
          </a:p>
          <a:p>
            <a:pPr marL="0" indent="0">
              <a:spcBef>
                <a:spcPts val="600"/>
              </a:spcBef>
              <a:spcAft>
                <a:spcPts val="600"/>
              </a:spcAft>
              <a:buNone/>
              <a:tabLst>
                <a:tab pos="990600" algn="l"/>
              </a:tabLst>
            </a:pPr>
            <a:r>
              <a:rPr lang="nl-NL" sz="1800" dirty="0">
                <a:effectLst/>
                <a:latin typeface="Arial" panose="020B0604020202020204" pitchFamily="34" charset="0"/>
                <a:ea typeface="Times New Roman" panose="02020603050405020304" pitchFamily="18" charset="0"/>
              </a:rPr>
              <a:t>		Voorraden:€   9.300  aan mengvoer</a:t>
            </a:r>
          </a:p>
          <a:p>
            <a:pPr marL="0" indent="0">
              <a:buNone/>
              <a:tabLst>
                <a:tab pos="990600" algn="l"/>
              </a:tabLst>
            </a:pPr>
            <a:r>
              <a:rPr lang="nl-NL" sz="1800" dirty="0">
                <a:effectLst/>
                <a:latin typeface="Arial" panose="020B0604020202020204" pitchFamily="34" charset="0"/>
                <a:ea typeface="Times New Roman" panose="02020603050405020304" pitchFamily="18" charset="0"/>
              </a:rPr>
              <a:t>		Aanwezig:	351 zeugen (à  € 330,-) + 3 beren (à €  600,-)</a:t>
            </a:r>
          </a:p>
          <a:p>
            <a:pPr marL="0" indent="0">
              <a:spcBef>
                <a:spcPts val="600"/>
              </a:spcBef>
              <a:spcAft>
                <a:spcPts val="600"/>
              </a:spcAft>
              <a:buNone/>
            </a:pPr>
            <a:r>
              <a:rPr lang="nl-NL" sz="1800" dirty="0">
                <a:effectLst/>
                <a:latin typeface="Arial" panose="020B0604020202020204" pitchFamily="34" charset="0"/>
                <a:ea typeface="Times New Roman" panose="02020603050405020304" pitchFamily="18" charset="0"/>
              </a:rPr>
              <a:t>Ontvangsten </a:t>
            </a:r>
            <a:r>
              <a:rPr lang="nl-NL" sz="1800" u="sng" dirty="0">
                <a:effectLst/>
                <a:latin typeface="Arial" panose="020B0604020202020204" pitchFamily="34" charset="0"/>
                <a:ea typeface="Times New Roman" panose="02020603050405020304" pitchFamily="18" charset="0"/>
              </a:rPr>
              <a:t>in</a:t>
            </a:r>
            <a:r>
              <a:rPr lang="nl-NL" sz="1800" dirty="0">
                <a:effectLst/>
                <a:latin typeface="Arial" panose="020B0604020202020204" pitchFamily="34" charset="0"/>
                <a:ea typeface="Times New Roman" panose="02020603050405020304" pitchFamily="18" charset="0"/>
              </a:rPr>
              <a:t> boekjaar:	€  360.000</a:t>
            </a:r>
          </a:p>
          <a:p>
            <a:pPr marL="0" indent="0">
              <a:buNone/>
            </a:pPr>
            <a:r>
              <a:rPr lang="nl-NL" sz="1800" dirty="0">
                <a:effectLst/>
                <a:latin typeface="Arial" panose="020B0604020202020204" pitchFamily="34" charset="0"/>
                <a:ea typeface="Times New Roman" panose="02020603050405020304" pitchFamily="18" charset="0"/>
              </a:rPr>
              <a:t>Uitgaven in boekjaar:	€ 200.000</a:t>
            </a:r>
            <a:r>
              <a:rPr lang="nl-NL" sz="1800" b="1" dirty="0">
                <a:effectLst/>
                <a:latin typeface="Arial" panose="020B0604020202020204" pitchFamily="34" charset="0"/>
                <a:ea typeface="Times New Roman" panose="02020603050405020304" pitchFamily="18" charset="0"/>
              </a:rPr>
              <a:t> </a:t>
            </a:r>
          </a:p>
          <a:p>
            <a:pPr marL="0" indent="0">
              <a:buNone/>
            </a:pPr>
            <a:endParaRPr lang="nl-NL" sz="1800" dirty="0">
              <a:effectLst/>
              <a:latin typeface="Arial" panose="020B0604020202020204" pitchFamily="34" charset="0"/>
              <a:ea typeface="Times New Roman" panose="02020603050405020304" pitchFamily="18" charset="0"/>
            </a:endParaRPr>
          </a:p>
          <a:p>
            <a:pPr marL="0" indent="0">
              <a:buNone/>
              <a:tabLst>
                <a:tab pos="990600" algn="l"/>
              </a:tabLst>
            </a:pPr>
            <a:r>
              <a:rPr lang="nl-NL" sz="1800" u="sng" dirty="0">
                <a:effectLst/>
                <a:latin typeface="Arial" panose="020B0604020202020204" pitchFamily="34" charset="0"/>
                <a:ea typeface="Times New Roman" panose="02020603050405020304" pitchFamily="18" charset="0"/>
              </a:rPr>
              <a:t>Eind</a:t>
            </a:r>
            <a:r>
              <a:rPr lang="nl-NL" sz="1800" dirty="0">
                <a:effectLst/>
                <a:latin typeface="Arial" panose="020B0604020202020204" pitchFamily="34" charset="0"/>
                <a:ea typeface="Times New Roman" panose="02020603050405020304" pitchFamily="18" charset="0"/>
              </a:rPr>
              <a:t>balans:	Vordering	€  4.000  aan verkocht biggen</a:t>
            </a:r>
          </a:p>
          <a:p>
            <a:pPr marL="0" indent="0">
              <a:buNone/>
              <a:tabLst>
                <a:tab pos="990600" algn="l"/>
              </a:tabLst>
            </a:pPr>
            <a:r>
              <a:rPr lang="nl-NL" sz="1800" dirty="0">
                <a:effectLst/>
                <a:latin typeface="Arial" panose="020B0604020202020204" pitchFamily="34" charset="0"/>
                <a:ea typeface="Times New Roman" panose="02020603050405020304" pitchFamily="18" charset="0"/>
              </a:rPr>
              <a:t>			€  1.200   aan verkochte </a:t>
            </a:r>
            <a:r>
              <a:rPr lang="nl-NL" sz="1800" dirty="0" err="1">
                <a:effectLst/>
                <a:latin typeface="Arial" panose="020B0604020202020204" pitchFamily="34" charset="0"/>
                <a:ea typeface="Times New Roman" panose="02020603050405020304" pitchFamily="18" charset="0"/>
              </a:rPr>
              <a:t>zeugen+beren</a:t>
            </a:r>
            <a:endParaRPr lang="nl-NL" sz="1800" dirty="0">
              <a:effectLst/>
              <a:latin typeface="Arial" panose="020B0604020202020204" pitchFamily="34" charset="0"/>
              <a:ea typeface="Times New Roman" panose="02020603050405020304" pitchFamily="18" charset="0"/>
            </a:endParaRPr>
          </a:p>
          <a:p>
            <a:pPr marL="0" indent="0">
              <a:spcBef>
                <a:spcPts val="600"/>
              </a:spcBef>
              <a:spcAft>
                <a:spcPts val="600"/>
              </a:spcAft>
              <a:buNone/>
              <a:tabLst>
                <a:tab pos="990600" algn="l"/>
              </a:tabLst>
            </a:pPr>
            <a:r>
              <a:rPr lang="nl-NL" sz="1800" dirty="0">
                <a:effectLst/>
                <a:latin typeface="Arial" panose="020B0604020202020204" pitchFamily="34" charset="0"/>
                <a:ea typeface="Times New Roman" panose="02020603050405020304" pitchFamily="18" charset="0"/>
              </a:rPr>
              <a:t>		Voorraden:€   2.400  aan mengvoer</a:t>
            </a:r>
          </a:p>
          <a:p>
            <a:pPr marL="0" indent="0">
              <a:buNone/>
              <a:tabLst>
                <a:tab pos="990600" algn="l"/>
              </a:tabLst>
            </a:pPr>
            <a:r>
              <a:rPr lang="nl-NL" sz="1800" dirty="0">
                <a:effectLst/>
                <a:latin typeface="Arial" panose="020B0604020202020204" pitchFamily="34" charset="0"/>
                <a:ea typeface="Times New Roman" panose="02020603050405020304" pitchFamily="18" charset="0"/>
              </a:rPr>
              <a:t>		Aanwezig:	363 zeugen (à  € 330,-) + 2 beren (à €  600,-)</a:t>
            </a:r>
          </a:p>
          <a:p>
            <a:endParaRPr lang="nl-NL" sz="1800" dirty="0">
              <a:effectLst/>
              <a:latin typeface="Arial" panose="020B0604020202020204" pitchFamily="34" charset="0"/>
              <a:ea typeface="Times New Roman" panose="02020603050405020304" pitchFamily="18" charset="0"/>
            </a:endParaRPr>
          </a:p>
          <a:p>
            <a:pPr marL="0" indent="0">
              <a:buNone/>
            </a:pPr>
            <a:r>
              <a:rPr lang="nl-NL" sz="1800" u="sng" dirty="0">
                <a:effectLst/>
                <a:latin typeface="Arial" panose="020B0604020202020204" pitchFamily="34" charset="0"/>
                <a:ea typeface="Times New Roman" panose="02020603050405020304" pitchFamily="18" charset="0"/>
              </a:rPr>
              <a:t>Bereken voor dit bedrijf:</a:t>
            </a:r>
            <a:endParaRPr lang="nl-NL" sz="1800" dirty="0">
              <a:effectLst/>
              <a:latin typeface="Arial" panose="020B0604020202020204" pitchFamily="34" charset="0"/>
              <a:ea typeface="Times New Roman" panose="02020603050405020304" pitchFamily="18" charset="0"/>
            </a:endParaRPr>
          </a:p>
          <a:p>
            <a:pPr marL="342900" lvl="0" indent="-342900">
              <a:buFont typeface="+mj-lt"/>
              <a:buAutoNum type="alphaLcPeriod"/>
              <a:tabLst>
                <a:tab pos="228600" algn="l"/>
              </a:tabLst>
            </a:pPr>
            <a:r>
              <a:rPr lang="nl-NL" sz="1800" dirty="0">
                <a:effectLst/>
                <a:latin typeface="Arial" panose="020B0604020202020204" pitchFamily="34" charset="0"/>
                <a:ea typeface="Times New Roman" panose="02020603050405020304" pitchFamily="18" charset="0"/>
              </a:rPr>
              <a:t>de post aanwas</a:t>
            </a:r>
          </a:p>
          <a:p>
            <a:pPr marL="342900" lvl="0" indent="-342900">
              <a:buFont typeface="+mj-lt"/>
              <a:buAutoNum type="alphaLcPeriod"/>
              <a:tabLst>
                <a:tab pos="228600" algn="l"/>
              </a:tabLst>
            </a:pPr>
            <a:r>
              <a:rPr lang="nl-NL" sz="1800" dirty="0">
                <a:effectLst/>
                <a:latin typeface="Arial" panose="020B0604020202020204" pitchFamily="34" charset="0"/>
                <a:ea typeface="Times New Roman" panose="02020603050405020304" pitchFamily="18" charset="0"/>
              </a:rPr>
              <a:t>de totale opbrengsten (incl. aanwas)</a:t>
            </a:r>
          </a:p>
          <a:p>
            <a:pPr marL="342900" lvl="0" indent="-342900">
              <a:buFont typeface="+mj-lt"/>
              <a:buAutoNum type="alphaLcPeriod"/>
              <a:tabLst>
                <a:tab pos="228600" algn="l"/>
              </a:tabLst>
            </a:pPr>
            <a:r>
              <a:rPr lang="nl-NL" sz="1800" dirty="0">
                <a:effectLst/>
                <a:latin typeface="Arial" panose="020B0604020202020204" pitchFamily="34" charset="0"/>
                <a:ea typeface="Times New Roman" panose="02020603050405020304" pitchFamily="18" charset="0"/>
              </a:rPr>
              <a:t>de totale toegerekende kosten</a:t>
            </a:r>
          </a:p>
          <a:p>
            <a:pPr marL="342900" lvl="0" indent="-342900">
              <a:buFont typeface="+mj-lt"/>
              <a:buAutoNum type="alphaLcPeriod"/>
              <a:tabLst>
                <a:tab pos="228600" algn="l"/>
              </a:tabLst>
            </a:pPr>
            <a:r>
              <a:rPr lang="nl-NL" sz="1800" dirty="0">
                <a:effectLst/>
                <a:latin typeface="Arial" panose="020B0604020202020204" pitchFamily="34" charset="0"/>
                <a:ea typeface="Times New Roman" panose="02020603050405020304" pitchFamily="18" charset="0"/>
              </a:rPr>
              <a:t>het saldo (totaal bedrijf)</a:t>
            </a:r>
          </a:p>
          <a:p>
            <a:pPr marL="342900" lvl="0" indent="-342900">
              <a:buFont typeface="+mj-lt"/>
              <a:buAutoNum type="alphaLcPeriod"/>
              <a:tabLst>
                <a:tab pos="228600" algn="l"/>
              </a:tabLst>
            </a:pPr>
            <a:r>
              <a:rPr lang="nl-NL" sz="1800" dirty="0">
                <a:effectLst/>
                <a:latin typeface="Arial" panose="020B0604020202020204" pitchFamily="34" charset="0"/>
                <a:ea typeface="Times New Roman" panose="02020603050405020304" pitchFamily="18" charset="0"/>
              </a:rPr>
              <a:t>het saldo per </a:t>
            </a:r>
            <a:r>
              <a:rPr lang="nl-NL" sz="1800" dirty="0" err="1">
                <a:effectLst/>
                <a:latin typeface="Arial" panose="020B0604020202020204" pitchFamily="34" charset="0"/>
                <a:ea typeface="Times New Roman" panose="02020603050405020304" pitchFamily="18" charset="0"/>
              </a:rPr>
              <a:t>g.a.z</a:t>
            </a:r>
            <a:r>
              <a:rPr lang="nl-NL" sz="1800" dirty="0">
                <a:effectLst/>
                <a:latin typeface="Arial" panose="020B0604020202020204" pitchFamily="34" charset="0"/>
                <a:ea typeface="Times New Roman" panose="02020603050405020304" pitchFamily="18" charset="0"/>
              </a:rPr>
              <a:t>.; het saldo per afgeleverde big</a:t>
            </a:r>
          </a:p>
          <a:p>
            <a:pPr marL="0" indent="0">
              <a:buNone/>
            </a:pPr>
            <a:endParaRPr lang="nl-NL" dirty="0"/>
          </a:p>
        </p:txBody>
      </p:sp>
      <p:pic>
        <p:nvPicPr>
          <p:cNvPr id="4" name="Afbeelding 3">
            <a:extLst>
              <a:ext uri="{FF2B5EF4-FFF2-40B4-BE49-F238E27FC236}">
                <a16:creationId xmlns:a16="http://schemas.microsoft.com/office/drawing/2014/main" id="{C818BADB-89D5-483C-B55B-87EC9194CAC7}"/>
              </a:ext>
            </a:extLst>
          </p:cNvPr>
          <p:cNvPicPr>
            <a:picLocks noChangeAspect="1"/>
          </p:cNvPicPr>
          <p:nvPr/>
        </p:nvPicPr>
        <p:blipFill>
          <a:blip r:embed="rId2"/>
          <a:stretch>
            <a:fillRect/>
          </a:stretch>
        </p:blipFill>
        <p:spPr>
          <a:xfrm>
            <a:off x="683568" y="836712"/>
            <a:ext cx="7149480" cy="3715716"/>
          </a:xfrm>
          <a:prstGeom prst="rect">
            <a:avLst/>
          </a:prstGeom>
        </p:spPr>
      </p:pic>
      <p:sp>
        <p:nvSpPr>
          <p:cNvPr id="5" name="Rechthoek 4">
            <a:extLst>
              <a:ext uri="{FF2B5EF4-FFF2-40B4-BE49-F238E27FC236}">
                <a16:creationId xmlns:a16="http://schemas.microsoft.com/office/drawing/2014/main" id="{46BAF316-03DE-4C04-9667-1CE5FA9CAFC3}"/>
              </a:ext>
            </a:extLst>
          </p:cNvPr>
          <p:cNvSpPr/>
          <p:nvPr/>
        </p:nvSpPr>
        <p:spPr>
          <a:xfrm>
            <a:off x="665354" y="802752"/>
            <a:ext cx="1098334" cy="321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76494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067BE-7A49-4B27-952C-C5782F85172E}"/>
              </a:ext>
            </a:extLst>
          </p:cNvPr>
          <p:cNvSpPr>
            <a:spLocks noGrp="1"/>
          </p:cNvSpPr>
          <p:nvPr>
            <p:ph type="title"/>
          </p:nvPr>
        </p:nvSpPr>
        <p:spPr>
          <a:xfrm>
            <a:off x="1979712" y="332656"/>
            <a:ext cx="6563072" cy="648072"/>
          </a:xfrm>
        </p:spPr>
        <p:txBody>
          <a:bodyPr/>
          <a:lstStyle/>
          <a:p>
            <a:r>
              <a:rPr lang="nl-NL" dirty="0"/>
              <a:t> </a:t>
            </a:r>
          </a:p>
        </p:txBody>
      </p:sp>
      <p:sp>
        <p:nvSpPr>
          <p:cNvPr id="3" name="Tijdelijke aanduiding voor inhoud 2">
            <a:extLst>
              <a:ext uri="{FF2B5EF4-FFF2-40B4-BE49-F238E27FC236}">
                <a16:creationId xmlns:a16="http://schemas.microsoft.com/office/drawing/2014/main" id="{0DAD25C7-4DFC-4977-8BFF-5E47F2838DBA}"/>
              </a:ext>
            </a:extLst>
          </p:cNvPr>
          <p:cNvSpPr>
            <a:spLocks noGrp="1"/>
          </p:cNvSpPr>
          <p:nvPr>
            <p:ph idx="1"/>
          </p:nvPr>
        </p:nvSpPr>
        <p:spPr>
          <a:xfrm>
            <a:off x="179512" y="4351437"/>
            <a:ext cx="8363272" cy="1617043"/>
          </a:xfrm>
        </p:spPr>
        <p:txBody>
          <a:bodyPr/>
          <a:lstStyle/>
          <a:p>
            <a:pPr marL="514350" indent="-514350">
              <a:buAutoNum type="alphaLcPeriod"/>
            </a:pPr>
            <a:r>
              <a:rPr lang="nl-NL" sz="2400" dirty="0"/>
              <a:t>Post aanwas?</a:t>
            </a:r>
          </a:p>
          <a:p>
            <a:pPr marL="0" indent="0">
              <a:buNone/>
            </a:pPr>
            <a:r>
              <a:rPr lang="nl-NL" sz="2400" dirty="0"/>
              <a:t>= Einde – begin </a:t>
            </a:r>
          </a:p>
          <a:p>
            <a:pPr marL="0" indent="0">
              <a:buNone/>
            </a:pPr>
            <a:endParaRPr lang="nl-NL" dirty="0"/>
          </a:p>
        </p:txBody>
      </p:sp>
      <p:pic>
        <p:nvPicPr>
          <p:cNvPr id="4" name="Afbeelding 3">
            <a:extLst>
              <a:ext uri="{FF2B5EF4-FFF2-40B4-BE49-F238E27FC236}">
                <a16:creationId xmlns:a16="http://schemas.microsoft.com/office/drawing/2014/main" id="{65B01E65-5DE1-4772-BFF7-AE982B1FE294}"/>
              </a:ext>
            </a:extLst>
          </p:cNvPr>
          <p:cNvPicPr>
            <a:picLocks noChangeAspect="1"/>
          </p:cNvPicPr>
          <p:nvPr/>
        </p:nvPicPr>
        <p:blipFill>
          <a:blip r:embed="rId2"/>
          <a:stretch>
            <a:fillRect/>
          </a:stretch>
        </p:blipFill>
        <p:spPr>
          <a:xfrm>
            <a:off x="179512" y="836712"/>
            <a:ext cx="6762750" cy="3514725"/>
          </a:xfrm>
          <a:prstGeom prst="rect">
            <a:avLst/>
          </a:prstGeom>
        </p:spPr>
      </p:pic>
      <p:pic>
        <p:nvPicPr>
          <p:cNvPr id="5" name="Afbeelding 4">
            <a:extLst>
              <a:ext uri="{FF2B5EF4-FFF2-40B4-BE49-F238E27FC236}">
                <a16:creationId xmlns:a16="http://schemas.microsoft.com/office/drawing/2014/main" id="{A56157CD-1A84-4CFD-973C-D6EE9BD8553A}"/>
              </a:ext>
            </a:extLst>
          </p:cNvPr>
          <p:cNvPicPr>
            <a:picLocks noChangeAspect="1"/>
          </p:cNvPicPr>
          <p:nvPr/>
        </p:nvPicPr>
        <p:blipFill>
          <a:blip r:embed="rId3"/>
          <a:stretch>
            <a:fillRect/>
          </a:stretch>
        </p:blipFill>
        <p:spPr>
          <a:xfrm>
            <a:off x="3419872" y="4495453"/>
            <a:ext cx="4429125" cy="1571625"/>
          </a:xfrm>
          <a:prstGeom prst="rect">
            <a:avLst/>
          </a:prstGeom>
        </p:spPr>
      </p:pic>
      <p:pic>
        <p:nvPicPr>
          <p:cNvPr id="6" name="Afbeelding 5">
            <a:extLst>
              <a:ext uri="{FF2B5EF4-FFF2-40B4-BE49-F238E27FC236}">
                <a16:creationId xmlns:a16="http://schemas.microsoft.com/office/drawing/2014/main" id="{545E8C84-2CD2-41D1-9A34-FEAD8EA12F96}"/>
              </a:ext>
            </a:extLst>
          </p:cNvPr>
          <p:cNvPicPr>
            <a:picLocks noChangeAspect="1"/>
          </p:cNvPicPr>
          <p:nvPr/>
        </p:nvPicPr>
        <p:blipFill>
          <a:blip r:embed="rId4"/>
          <a:stretch>
            <a:fillRect/>
          </a:stretch>
        </p:blipFill>
        <p:spPr>
          <a:xfrm>
            <a:off x="3411575" y="4545186"/>
            <a:ext cx="4410075" cy="1543050"/>
          </a:xfrm>
          <a:prstGeom prst="rect">
            <a:avLst/>
          </a:prstGeom>
        </p:spPr>
      </p:pic>
      <p:pic>
        <p:nvPicPr>
          <p:cNvPr id="7" name="Afbeelding 6">
            <a:extLst>
              <a:ext uri="{FF2B5EF4-FFF2-40B4-BE49-F238E27FC236}">
                <a16:creationId xmlns:a16="http://schemas.microsoft.com/office/drawing/2014/main" id="{2C0C8406-EF7F-4EBE-8049-5D0436FAE3D7}"/>
              </a:ext>
            </a:extLst>
          </p:cNvPr>
          <p:cNvPicPr>
            <a:picLocks noChangeAspect="1"/>
          </p:cNvPicPr>
          <p:nvPr/>
        </p:nvPicPr>
        <p:blipFill>
          <a:blip r:embed="rId5"/>
          <a:stretch>
            <a:fillRect/>
          </a:stretch>
        </p:blipFill>
        <p:spPr>
          <a:xfrm>
            <a:off x="7813352" y="5159958"/>
            <a:ext cx="1076325" cy="1419225"/>
          </a:xfrm>
          <a:prstGeom prst="rect">
            <a:avLst/>
          </a:prstGeom>
        </p:spPr>
      </p:pic>
      <p:cxnSp>
        <p:nvCxnSpPr>
          <p:cNvPr id="11" name="Rechte verbindingslijn 10">
            <a:extLst>
              <a:ext uri="{FF2B5EF4-FFF2-40B4-BE49-F238E27FC236}">
                <a16:creationId xmlns:a16="http://schemas.microsoft.com/office/drawing/2014/main" id="{0EB8E167-6550-4BC6-B736-B71A3B7A14C5}"/>
              </a:ext>
            </a:extLst>
          </p:cNvPr>
          <p:cNvCxnSpPr/>
          <p:nvPr/>
        </p:nvCxnSpPr>
        <p:spPr>
          <a:xfrm>
            <a:off x="2483768" y="2420888"/>
            <a:ext cx="3456384" cy="0"/>
          </a:xfrm>
          <a:prstGeom prst="line">
            <a:avLst/>
          </a:prstGeom>
          <a:ln/>
          <a:effectLst/>
        </p:spPr>
        <p:style>
          <a:lnRef idx="3">
            <a:schemeClr val="accent2"/>
          </a:lnRef>
          <a:fillRef idx="0">
            <a:schemeClr val="accent2"/>
          </a:fillRef>
          <a:effectRef idx="2">
            <a:schemeClr val="accent2"/>
          </a:effectRef>
          <a:fontRef idx="minor">
            <a:schemeClr val="tx1"/>
          </a:fontRef>
        </p:style>
      </p:cxnSp>
      <p:cxnSp>
        <p:nvCxnSpPr>
          <p:cNvPr id="12" name="Rechte verbindingslijn 11">
            <a:extLst>
              <a:ext uri="{FF2B5EF4-FFF2-40B4-BE49-F238E27FC236}">
                <a16:creationId xmlns:a16="http://schemas.microsoft.com/office/drawing/2014/main" id="{D9454870-4E0B-40DE-8779-E52A15B4D62D}"/>
              </a:ext>
            </a:extLst>
          </p:cNvPr>
          <p:cNvCxnSpPr/>
          <p:nvPr/>
        </p:nvCxnSpPr>
        <p:spPr>
          <a:xfrm>
            <a:off x="2387010" y="4221088"/>
            <a:ext cx="3456384" cy="0"/>
          </a:xfrm>
          <a:prstGeom prst="line">
            <a:avLst/>
          </a:prstGeom>
          <a:ln/>
          <a:effectLst/>
        </p:spPr>
        <p:style>
          <a:lnRef idx="3">
            <a:schemeClr val="accent2"/>
          </a:lnRef>
          <a:fillRef idx="0">
            <a:schemeClr val="accent2"/>
          </a:fillRef>
          <a:effectRef idx="2">
            <a:schemeClr val="accent2"/>
          </a:effectRef>
          <a:fontRef idx="minor">
            <a:schemeClr val="tx1"/>
          </a:fontRef>
        </p:style>
      </p:cxnSp>
      <p:sp>
        <p:nvSpPr>
          <p:cNvPr id="8" name="Rechthoek 7">
            <a:extLst>
              <a:ext uri="{FF2B5EF4-FFF2-40B4-BE49-F238E27FC236}">
                <a16:creationId xmlns:a16="http://schemas.microsoft.com/office/drawing/2014/main" id="{C8328B8D-1A7E-40E0-991E-37322BC0B318}"/>
              </a:ext>
            </a:extLst>
          </p:cNvPr>
          <p:cNvSpPr/>
          <p:nvPr/>
        </p:nvSpPr>
        <p:spPr>
          <a:xfrm>
            <a:off x="179512" y="836712"/>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075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9E3CE98-097B-4A34-B91E-7522F865A457}"/>
              </a:ext>
            </a:extLst>
          </p:cNvPr>
          <p:cNvPicPr>
            <a:picLocks noChangeAspect="1"/>
          </p:cNvPicPr>
          <p:nvPr/>
        </p:nvPicPr>
        <p:blipFill>
          <a:blip r:embed="rId2"/>
          <a:stretch>
            <a:fillRect/>
          </a:stretch>
        </p:blipFill>
        <p:spPr>
          <a:xfrm>
            <a:off x="2438400" y="3465095"/>
            <a:ext cx="6705600" cy="2152650"/>
          </a:xfrm>
          <a:prstGeom prst="rect">
            <a:avLst/>
          </a:prstGeom>
        </p:spPr>
      </p:pic>
      <p:sp>
        <p:nvSpPr>
          <p:cNvPr id="2" name="Titel 1">
            <a:extLst>
              <a:ext uri="{FF2B5EF4-FFF2-40B4-BE49-F238E27FC236}">
                <a16:creationId xmlns:a16="http://schemas.microsoft.com/office/drawing/2014/main" id="{97C10514-54B7-4F67-9EE6-BA8E81CC4825}"/>
              </a:ext>
            </a:extLst>
          </p:cNvPr>
          <p:cNvSpPr>
            <a:spLocks noGrp="1"/>
          </p:cNvSpPr>
          <p:nvPr>
            <p:ph type="title"/>
          </p:nvPr>
        </p:nvSpPr>
        <p:spPr/>
        <p:txBody>
          <a:bodyPr/>
          <a:lstStyle/>
          <a:p>
            <a:r>
              <a:rPr lang="nl-NL" dirty="0"/>
              <a:t> </a:t>
            </a:r>
          </a:p>
        </p:txBody>
      </p:sp>
      <p:sp>
        <p:nvSpPr>
          <p:cNvPr id="3" name="Tijdelijke aanduiding voor inhoud 2">
            <a:extLst>
              <a:ext uri="{FF2B5EF4-FFF2-40B4-BE49-F238E27FC236}">
                <a16:creationId xmlns:a16="http://schemas.microsoft.com/office/drawing/2014/main" id="{AC95C4EE-C50C-41F1-A9DD-2BB6039A38D3}"/>
              </a:ext>
            </a:extLst>
          </p:cNvPr>
          <p:cNvSpPr>
            <a:spLocks noGrp="1"/>
          </p:cNvSpPr>
          <p:nvPr>
            <p:ph idx="1"/>
          </p:nvPr>
        </p:nvSpPr>
        <p:spPr>
          <a:xfrm>
            <a:off x="278611" y="4377871"/>
            <a:ext cx="8149670" cy="3330742"/>
          </a:xfrm>
        </p:spPr>
        <p:txBody>
          <a:bodyPr>
            <a:normAutofit/>
          </a:bodyPr>
          <a:lstStyle/>
          <a:p>
            <a:pPr marL="0" indent="0">
              <a:buNone/>
            </a:pPr>
            <a:r>
              <a:rPr lang="nl-NL" sz="1400" dirty="0"/>
              <a:t>Totale opbrengsten?</a:t>
            </a:r>
          </a:p>
          <a:p>
            <a:pPr marL="0" indent="0">
              <a:buNone/>
            </a:pPr>
            <a:endParaRPr lang="nl-NL" dirty="0"/>
          </a:p>
          <a:p>
            <a:pPr marL="0" indent="0">
              <a:buNone/>
            </a:pPr>
            <a:endParaRPr lang="nl-NL" dirty="0"/>
          </a:p>
          <a:p>
            <a:pPr marL="0" indent="0">
              <a:buNone/>
            </a:pPr>
            <a:endParaRPr lang="nl-NL" sz="2000" dirty="0"/>
          </a:p>
          <a:p>
            <a:pPr marL="0" indent="0">
              <a:buNone/>
            </a:pPr>
            <a:br>
              <a:rPr lang="nl-NL" sz="1600" dirty="0"/>
            </a:br>
            <a:r>
              <a:rPr lang="nl-NL" sz="1600" dirty="0"/>
              <a:t>= totaal 295000 opbrengsten verkoop vee </a:t>
            </a:r>
          </a:p>
          <a:p>
            <a:pPr marL="0" indent="0">
              <a:buNone/>
            </a:pPr>
            <a:r>
              <a:rPr lang="nl-NL" sz="1600" dirty="0"/>
              <a:t>+ aanwas = 295.000+4.555 = </a:t>
            </a:r>
          </a:p>
          <a:p>
            <a:pPr marL="0" indent="0">
              <a:buNone/>
            </a:pPr>
            <a:r>
              <a:rPr lang="nl-NL" sz="1600" b="1" dirty="0"/>
              <a:t>				299.555 opbrengsten</a:t>
            </a:r>
            <a:endParaRPr lang="nl-NL" sz="1600" dirty="0"/>
          </a:p>
          <a:p>
            <a:pPr marL="0" indent="0">
              <a:buNone/>
            </a:pPr>
            <a:endParaRPr lang="nl-NL" dirty="0"/>
          </a:p>
        </p:txBody>
      </p:sp>
      <p:pic>
        <p:nvPicPr>
          <p:cNvPr id="4" name="Afbeelding 3">
            <a:extLst>
              <a:ext uri="{FF2B5EF4-FFF2-40B4-BE49-F238E27FC236}">
                <a16:creationId xmlns:a16="http://schemas.microsoft.com/office/drawing/2014/main" id="{359A78E5-98A9-4707-85DE-423E8B799FD0}"/>
              </a:ext>
            </a:extLst>
          </p:cNvPr>
          <p:cNvPicPr>
            <a:picLocks noChangeAspect="1"/>
          </p:cNvPicPr>
          <p:nvPr/>
        </p:nvPicPr>
        <p:blipFill>
          <a:blip r:embed="rId3"/>
          <a:stretch>
            <a:fillRect/>
          </a:stretch>
        </p:blipFill>
        <p:spPr>
          <a:xfrm>
            <a:off x="1844120" y="146732"/>
            <a:ext cx="6409144" cy="3330949"/>
          </a:xfrm>
          <a:prstGeom prst="rect">
            <a:avLst/>
          </a:prstGeom>
        </p:spPr>
      </p:pic>
      <p:sp>
        <p:nvSpPr>
          <p:cNvPr id="6" name="Pijl: gebogen omhoog 5">
            <a:extLst>
              <a:ext uri="{FF2B5EF4-FFF2-40B4-BE49-F238E27FC236}">
                <a16:creationId xmlns:a16="http://schemas.microsoft.com/office/drawing/2014/main" id="{E07E9CFC-F009-4C2B-A024-CDEE75590E85}"/>
              </a:ext>
            </a:extLst>
          </p:cNvPr>
          <p:cNvSpPr/>
          <p:nvPr/>
        </p:nvSpPr>
        <p:spPr>
          <a:xfrm flipH="1">
            <a:off x="2222376" y="4467286"/>
            <a:ext cx="432048" cy="42058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gebogen omhoog 6">
            <a:extLst>
              <a:ext uri="{FF2B5EF4-FFF2-40B4-BE49-F238E27FC236}">
                <a16:creationId xmlns:a16="http://schemas.microsoft.com/office/drawing/2014/main" id="{DBE3F022-5C2F-4BD8-A32B-78A6B03CC838}"/>
              </a:ext>
            </a:extLst>
          </p:cNvPr>
          <p:cNvSpPr/>
          <p:nvPr/>
        </p:nvSpPr>
        <p:spPr>
          <a:xfrm flipH="1">
            <a:off x="2222376" y="4946948"/>
            <a:ext cx="432048" cy="42058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gebogen omhoog 7">
            <a:extLst>
              <a:ext uri="{FF2B5EF4-FFF2-40B4-BE49-F238E27FC236}">
                <a16:creationId xmlns:a16="http://schemas.microsoft.com/office/drawing/2014/main" id="{8DD3BD3B-A0FF-4278-B92F-5CA09F567DA2}"/>
              </a:ext>
            </a:extLst>
          </p:cNvPr>
          <p:cNvSpPr/>
          <p:nvPr/>
        </p:nvSpPr>
        <p:spPr>
          <a:xfrm flipH="1">
            <a:off x="6948264" y="4467286"/>
            <a:ext cx="432048" cy="42058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BC8071E5-8263-4368-BA81-84B0B6946EDD}"/>
              </a:ext>
            </a:extLst>
          </p:cNvPr>
          <p:cNvCxnSpPr/>
          <p:nvPr/>
        </p:nvCxnSpPr>
        <p:spPr>
          <a:xfrm>
            <a:off x="3923928" y="1124744"/>
            <a:ext cx="3456384" cy="0"/>
          </a:xfrm>
          <a:prstGeom prst="line">
            <a:avLst/>
          </a:prstGeom>
          <a:ln/>
          <a:effectLst/>
        </p:spPr>
        <p:style>
          <a:lnRef idx="3">
            <a:schemeClr val="accent2"/>
          </a:lnRef>
          <a:fillRef idx="0">
            <a:schemeClr val="accent2"/>
          </a:fillRef>
          <a:effectRef idx="2">
            <a:schemeClr val="accent2"/>
          </a:effectRef>
          <a:fontRef idx="minor">
            <a:schemeClr val="tx1"/>
          </a:fontRef>
        </p:style>
      </p:cxnSp>
      <p:cxnSp>
        <p:nvCxnSpPr>
          <p:cNvPr id="10" name="Rechte verbindingslijn 9">
            <a:extLst>
              <a:ext uri="{FF2B5EF4-FFF2-40B4-BE49-F238E27FC236}">
                <a16:creationId xmlns:a16="http://schemas.microsoft.com/office/drawing/2014/main" id="{1F368375-80BA-46C0-B743-615ADB188EA2}"/>
              </a:ext>
            </a:extLst>
          </p:cNvPr>
          <p:cNvCxnSpPr/>
          <p:nvPr/>
        </p:nvCxnSpPr>
        <p:spPr>
          <a:xfrm>
            <a:off x="3851920" y="908720"/>
            <a:ext cx="3456384" cy="0"/>
          </a:xfrm>
          <a:prstGeom prst="line">
            <a:avLst/>
          </a:prstGeom>
          <a:ln/>
          <a:effectLst/>
        </p:spPr>
        <p:style>
          <a:lnRef idx="3">
            <a:schemeClr val="accent2"/>
          </a:lnRef>
          <a:fillRef idx="0">
            <a:schemeClr val="accent2"/>
          </a:fillRef>
          <a:effectRef idx="2">
            <a:schemeClr val="accent2"/>
          </a:effectRef>
          <a:fontRef idx="minor">
            <a:schemeClr val="tx1"/>
          </a:fontRef>
        </p:style>
      </p:cxnSp>
      <p:cxnSp>
        <p:nvCxnSpPr>
          <p:cNvPr id="11" name="Rechte verbindingslijn 10">
            <a:extLst>
              <a:ext uri="{FF2B5EF4-FFF2-40B4-BE49-F238E27FC236}">
                <a16:creationId xmlns:a16="http://schemas.microsoft.com/office/drawing/2014/main" id="{C95D0428-7074-4796-9A16-11757235A392}"/>
              </a:ext>
            </a:extLst>
          </p:cNvPr>
          <p:cNvCxnSpPr/>
          <p:nvPr/>
        </p:nvCxnSpPr>
        <p:spPr>
          <a:xfrm>
            <a:off x="3923928" y="2564904"/>
            <a:ext cx="3456384" cy="0"/>
          </a:xfrm>
          <a:prstGeom prst="line">
            <a:avLst/>
          </a:prstGeom>
          <a:ln/>
          <a:effectLst/>
        </p:spPr>
        <p:style>
          <a:lnRef idx="3">
            <a:schemeClr val="accent2"/>
          </a:lnRef>
          <a:fillRef idx="0">
            <a:schemeClr val="accent2"/>
          </a:fillRef>
          <a:effectRef idx="2">
            <a:schemeClr val="accent2"/>
          </a:effectRef>
          <a:fontRef idx="minor">
            <a:schemeClr val="tx1"/>
          </a:fontRef>
        </p:style>
      </p:cxnSp>
      <p:cxnSp>
        <p:nvCxnSpPr>
          <p:cNvPr id="12" name="Rechte verbindingslijn 11">
            <a:extLst>
              <a:ext uri="{FF2B5EF4-FFF2-40B4-BE49-F238E27FC236}">
                <a16:creationId xmlns:a16="http://schemas.microsoft.com/office/drawing/2014/main" id="{D6F108D8-377B-4805-833C-047E40327140}"/>
              </a:ext>
            </a:extLst>
          </p:cNvPr>
          <p:cNvCxnSpPr/>
          <p:nvPr/>
        </p:nvCxnSpPr>
        <p:spPr>
          <a:xfrm>
            <a:off x="3995936" y="2780928"/>
            <a:ext cx="3456384" cy="0"/>
          </a:xfrm>
          <a:prstGeom prst="line">
            <a:avLst/>
          </a:prstGeom>
          <a:ln/>
          <a:effectLst/>
        </p:spPr>
        <p:style>
          <a:lnRef idx="3">
            <a:schemeClr val="accent2"/>
          </a:lnRef>
          <a:fillRef idx="0">
            <a:schemeClr val="accent2"/>
          </a:fillRef>
          <a:effectRef idx="2">
            <a:schemeClr val="accent2"/>
          </a:effectRef>
          <a:fontRef idx="minor">
            <a:schemeClr val="tx1"/>
          </a:fontRef>
        </p:style>
      </p:cxnSp>
      <p:sp>
        <p:nvSpPr>
          <p:cNvPr id="13" name="Rechthoek 12">
            <a:extLst>
              <a:ext uri="{FF2B5EF4-FFF2-40B4-BE49-F238E27FC236}">
                <a16:creationId xmlns:a16="http://schemas.microsoft.com/office/drawing/2014/main" id="{5C45F1AE-27F1-4244-8608-6C6013D8DAD5}"/>
              </a:ext>
            </a:extLst>
          </p:cNvPr>
          <p:cNvSpPr/>
          <p:nvPr/>
        </p:nvSpPr>
        <p:spPr>
          <a:xfrm>
            <a:off x="1718320" y="165570"/>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5558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D162C9A-AFC2-481D-828D-7AA0AAF8ACC7}"/>
              </a:ext>
            </a:extLst>
          </p:cNvPr>
          <p:cNvPicPr>
            <a:picLocks noChangeAspect="1"/>
          </p:cNvPicPr>
          <p:nvPr/>
        </p:nvPicPr>
        <p:blipFill>
          <a:blip r:embed="rId3"/>
          <a:stretch>
            <a:fillRect/>
          </a:stretch>
        </p:blipFill>
        <p:spPr>
          <a:xfrm>
            <a:off x="2640186" y="3399741"/>
            <a:ext cx="5324475" cy="2038350"/>
          </a:xfrm>
          <a:prstGeom prst="rect">
            <a:avLst/>
          </a:prstGeom>
        </p:spPr>
      </p:pic>
      <p:sp>
        <p:nvSpPr>
          <p:cNvPr id="2" name="Titel 1">
            <a:extLst>
              <a:ext uri="{FF2B5EF4-FFF2-40B4-BE49-F238E27FC236}">
                <a16:creationId xmlns:a16="http://schemas.microsoft.com/office/drawing/2014/main" id="{D8C26778-4DBB-4237-B3CD-A1812A61ED8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8927677-D1FC-4F75-A9FB-DAD63450790D}"/>
              </a:ext>
            </a:extLst>
          </p:cNvPr>
          <p:cNvSpPr>
            <a:spLocks noGrp="1"/>
          </p:cNvSpPr>
          <p:nvPr>
            <p:ph idx="1"/>
          </p:nvPr>
        </p:nvSpPr>
        <p:spPr>
          <a:xfrm>
            <a:off x="204761" y="4710275"/>
            <a:ext cx="8507288" cy="3233587"/>
          </a:xfrm>
        </p:spPr>
        <p:txBody>
          <a:bodyPr>
            <a:normAutofit/>
          </a:bodyPr>
          <a:lstStyle/>
          <a:p>
            <a:pPr marL="0" indent="0">
              <a:buNone/>
            </a:pPr>
            <a:r>
              <a:rPr lang="nl-NL" sz="2400" dirty="0"/>
              <a:t>Totaal uitgaven?</a:t>
            </a:r>
          </a:p>
          <a:p>
            <a:pPr marL="0" indent="0">
              <a:buNone/>
            </a:pPr>
            <a:endParaRPr lang="nl-NL" sz="2400" dirty="0"/>
          </a:p>
          <a:p>
            <a:pPr marL="0" indent="0">
              <a:buNone/>
            </a:pPr>
            <a:endParaRPr lang="nl-NL" sz="2400" dirty="0"/>
          </a:p>
          <a:p>
            <a:pPr marL="0" indent="0">
              <a:buNone/>
            </a:pPr>
            <a:endParaRPr lang="nl-NL" sz="2400" dirty="0"/>
          </a:p>
          <a:p>
            <a:pPr marL="0" indent="0">
              <a:buNone/>
            </a:pPr>
            <a:r>
              <a:rPr lang="nl-NL" sz="2400" dirty="0"/>
              <a:t>= totaal </a:t>
            </a:r>
            <a:r>
              <a:rPr lang="nl-NL" sz="2400" b="1" dirty="0"/>
              <a:t>207.900 toegerekende kosten</a:t>
            </a:r>
          </a:p>
          <a:p>
            <a:pPr marL="0" indent="0">
              <a:buNone/>
            </a:pPr>
            <a:endParaRPr lang="nl-NL" sz="2400" dirty="0"/>
          </a:p>
          <a:p>
            <a:pPr marL="0" indent="0">
              <a:buNone/>
            </a:pPr>
            <a:r>
              <a:rPr lang="nl-NL" sz="2400" dirty="0"/>
              <a:t> </a:t>
            </a:r>
          </a:p>
          <a:p>
            <a:pPr marL="0" indent="0">
              <a:buNone/>
            </a:pPr>
            <a:endParaRPr lang="nl-NL" dirty="0"/>
          </a:p>
        </p:txBody>
      </p:sp>
      <p:pic>
        <p:nvPicPr>
          <p:cNvPr id="4" name="Afbeelding 3">
            <a:extLst>
              <a:ext uri="{FF2B5EF4-FFF2-40B4-BE49-F238E27FC236}">
                <a16:creationId xmlns:a16="http://schemas.microsoft.com/office/drawing/2014/main" id="{86CE4324-FCD0-431C-8DFE-20051A988D00}"/>
              </a:ext>
            </a:extLst>
          </p:cNvPr>
          <p:cNvPicPr>
            <a:picLocks noChangeAspect="1"/>
          </p:cNvPicPr>
          <p:nvPr/>
        </p:nvPicPr>
        <p:blipFill>
          <a:blip r:embed="rId4"/>
          <a:stretch>
            <a:fillRect/>
          </a:stretch>
        </p:blipFill>
        <p:spPr>
          <a:xfrm>
            <a:off x="1844120" y="146732"/>
            <a:ext cx="6409144" cy="3330949"/>
          </a:xfrm>
          <a:prstGeom prst="rect">
            <a:avLst/>
          </a:prstGeom>
        </p:spPr>
      </p:pic>
      <p:sp>
        <p:nvSpPr>
          <p:cNvPr id="6" name="Pijl: gebogen omhoog 5">
            <a:extLst>
              <a:ext uri="{FF2B5EF4-FFF2-40B4-BE49-F238E27FC236}">
                <a16:creationId xmlns:a16="http://schemas.microsoft.com/office/drawing/2014/main" id="{B7326658-2733-45CB-A78D-1EA389401382}"/>
              </a:ext>
            </a:extLst>
          </p:cNvPr>
          <p:cNvSpPr/>
          <p:nvPr/>
        </p:nvSpPr>
        <p:spPr>
          <a:xfrm>
            <a:off x="4458405" y="4528314"/>
            <a:ext cx="419647" cy="42058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Pijl: gebogen omhoog 6">
            <a:extLst>
              <a:ext uri="{FF2B5EF4-FFF2-40B4-BE49-F238E27FC236}">
                <a16:creationId xmlns:a16="http://schemas.microsoft.com/office/drawing/2014/main" id="{430C064C-FEA5-41A2-B01B-366FE0439B73}"/>
              </a:ext>
            </a:extLst>
          </p:cNvPr>
          <p:cNvSpPr/>
          <p:nvPr/>
        </p:nvSpPr>
        <p:spPr>
          <a:xfrm>
            <a:off x="7897611" y="4608962"/>
            <a:ext cx="792088" cy="42058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DF890997-799E-4DCE-BCA5-7DC28B94E4FC}"/>
              </a:ext>
            </a:extLst>
          </p:cNvPr>
          <p:cNvCxnSpPr/>
          <p:nvPr/>
        </p:nvCxnSpPr>
        <p:spPr>
          <a:xfrm>
            <a:off x="4076328" y="1412776"/>
            <a:ext cx="3456384" cy="0"/>
          </a:xfrm>
          <a:prstGeom prst="line">
            <a:avLst/>
          </a:prstGeom>
          <a:ln/>
          <a:effectLst/>
        </p:spPr>
        <p:style>
          <a:lnRef idx="3">
            <a:schemeClr val="accent2"/>
          </a:lnRef>
          <a:fillRef idx="0">
            <a:schemeClr val="accent2"/>
          </a:fillRef>
          <a:effectRef idx="2">
            <a:schemeClr val="accent2"/>
          </a:effectRef>
          <a:fontRef idx="minor">
            <a:schemeClr val="tx1"/>
          </a:fontRef>
        </p:style>
      </p:cxnSp>
      <p:cxnSp>
        <p:nvCxnSpPr>
          <p:cNvPr id="10" name="Rechte verbindingslijn 9">
            <a:extLst>
              <a:ext uri="{FF2B5EF4-FFF2-40B4-BE49-F238E27FC236}">
                <a16:creationId xmlns:a16="http://schemas.microsoft.com/office/drawing/2014/main" id="{834EE006-EF04-4635-8166-6F342F3E733A}"/>
              </a:ext>
            </a:extLst>
          </p:cNvPr>
          <p:cNvCxnSpPr/>
          <p:nvPr/>
        </p:nvCxnSpPr>
        <p:spPr>
          <a:xfrm>
            <a:off x="4076328" y="3068960"/>
            <a:ext cx="3456384" cy="0"/>
          </a:xfrm>
          <a:prstGeom prst="line">
            <a:avLst/>
          </a:prstGeom>
          <a:ln/>
          <a:effectLst/>
        </p:spPr>
        <p:style>
          <a:lnRef idx="3">
            <a:schemeClr val="accent2"/>
          </a:lnRef>
          <a:fillRef idx="0">
            <a:schemeClr val="accent2"/>
          </a:fillRef>
          <a:effectRef idx="2">
            <a:schemeClr val="accent2"/>
          </a:effectRef>
          <a:fontRef idx="minor">
            <a:schemeClr val="tx1"/>
          </a:fontRef>
        </p:style>
      </p:cxnSp>
      <p:sp>
        <p:nvSpPr>
          <p:cNvPr id="11" name="Rechthoek 10">
            <a:extLst>
              <a:ext uri="{FF2B5EF4-FFF2-40B4-BE49-F238E27FC236}">
                <a16:creationId xmlns:a16="http://schemas.microsoft.com/office/drawing/2014/main" id="{E753DE55-6EF0-47E1-AEE6-60AC3F5F9B6D}"/>
              </a:ext>
            </a:extLst>
          </p:cNvPr>
          <p:cNvSpPr/>
          <p:nvPr/>
        </p:nvSpPr>
        <p:spPr>
          <a:xfrm>
            <a:off x="1844120" y="160475"/>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08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4B1763B-D08B-415A-A502-8C0D3AB64E34}"/>
              </a:ext>
            </a:extLst>
          </p:cNvPr>
          <p:cNvPicPr>
            <a:picLocks noChangeAspect="1"/>
          </p:cNvPicPr>
          <p:nvPr/>
        </p:nvPicPr>
        <p:blipFill>
          <a:blip r:embed="rId3"/>
          <a:stretch>
            <a:fillRect/>
          </a:stretch>
        </p:blipFill>
        <p:spPr>
          <a:xfrm>
            <a:off x="1258506" y="1323975"/>
            <a:ext cx="5705475" cy="5534025"/>
          </a:xfrm>
          <a:prstGeom prst="rect">
            <a:avLst/>
          </a:prstGeom>
        </p:spPr>
      </p:pic>
      <p:sp>
        <p:nvSpPr>
          <p:cNvPr id="2" name="Titel 1">
            <a:extLst>
              <a:ext uri="{FF2B5EF4-FFF2-40B4-BE49-F238E27FC236}">
                <a16:creationId xmlns:a16="http://schemas.microsoft.com/office/drawing/2014/main" id="{913175DF-170A-495D-9C8C-95DC61070330}"/>
              </a:ext>
            </a:extLst>
          </p:cNvPr>
          <p:cNvSpPr>
            <a:spLocks noGrp="1"/>
          </p:cNvSpPr>
          <p:nvPr>
            <p:ph type="title"/>
          </p:nvPr>
        </p:nvSpPr>
        <p:spPr/>
        <p:txBody>
          <a:bodyPr/>
          <a:lstStyle/>
          <a:p>
            <a:r>
              <a:rPr lang="nl-NL" dirty="0"/>
              <a:t> </a:t>
            </a:r>
          </a:p>
        </p:txBody>
      </p:sp>
      <p:sp>
        <p:nvSpPr>
          <p:cNvPr id="3" name="Tijdelijke aanduiding voor inhoud 2">
            <a:extLst>
              <a:ext uri="{FF2B5EF4-FFF2-40B4-BE49-F238E27FC236}">
                <a16:creationId xmlns:a16="http://schemas.microsoft.com/office/drawing/2014/main" id="{D59B2E5B-8104-46FC-88E6-908CF50B1C7B}"/>
              </a:ext>
            </a:extLst>
          </p:cNvPr>
          <p:cNvSpPr>
            <a:spLocks noGrp="1"/>
          </p:cNvSpPr>
          <p:nvPr>
            <p:ph idx="1"/>
          </p:nvPr>
        </p:nvSpPr>
        <p:spPr>
          <a:xfrm>
            <a:off x="1034948" y="484095"/>
            <a:ext cx="7011771" cy="6373905"/>
          </a:xfrm>
        </p:spPr>
        <p:txBody>
          <a:bodyPr/>
          <a:lstStyle/>
          <a:p>
            <a:pPr marL="0" indent="0">
              <a:buNone/>
            </a:pPr>
            <a:r>
              <a:rPr lang="nl-NL" sz="1600" b="1" dirty="0"/>
              <a:t>Saldo = opbrengsten- toegerekende kosten</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sz="1200" dirty="0"/>
          </a:p>
          <a:p>
            <a:pPr marL="0" indent="0">
              <a:buNone/>
            </a:pPr>
            <a:r>
              <a:rPr lang="nl-NL" sz="1200" dirty="0"/>
              <a:t>										= </a:t>
            </a:r>
            <a:r>
              <a:rPr lang="nl-NL" sz="1600" b="1" dirty="0"/>
              <a:t>91.655</a:t>
            </a:r>
          </a:p>
          <a:p>
            <a:pPr marL="0" indent="0">
              <a:buNone/>
            </a:pPr>
            <a:r>
              <a:rPr lang="nl-NL" sz="1600" dirty="0"/>
              <a:t>										saldo bedrijf</a:t>
            </a:r>
          </a:p>
          <a:p>
            <a:pPr marL="0" indent="0">
              <a:buNone/>
            </a:pPr>
            <a:r>
              <a:rPr lang="nl-NL" dirty="0"/>
              <a:t>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78602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7" end="3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8" end="3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2E483-C4C8-4747-AD8D-D0D8E2CC73A3}"/>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46F5EBFA-2360-4EDC-8A63-99E45DCA5B7E}"/>
              </a:ext>
            </a:extLst>
          </p:cNvPr>
          <p:cNvSpPr>
            <a:spLocks noGrp="1"/>
          </p:cNvSpPr>
          <p:nvPr>
            <p:ph idx="1"/>
          </p:nvPr>
        </p:nvSpPr>
        <p:spPr>
          <a:xfrm>
            <a:off x="395536" y="3726215"/>
            <a:ext cx="6635080" cy="4929411"/>
          </a:xfrm>
        </p:spPr>
        <p:txBody>
          <a:bodyPr/>
          <a:lstStyle/>
          <a:p>
            <a:pPr marL="0" indent="0">
              <a:buNone/>
            </a:pPr>
            <a:r>
              <a:rPr lang="nl-NL" sz="2400" dirty="0"/>
              <a:t>d. Saldo bedrijf = € 91.655</a:t>
            </a:r>
          </a:p>
          <a:p>
            <a:pPr marL="0" indent="0">
              <a:buNone/>
            </a:pPr>
            <a:endParaRPr lang="nl-NL" sz="2400" dirty="0"/>
          </a:p>
          <a:p>
            <a:pPr marL="0" indent="0">
              <a:buNone/>
            </a:pPr>
            <a:r>
              <a:rPr lang="nl-NL" sz="2400" dirty="0"/>
              <a:t>e. Saldo / </a:t>
            </a:r>
            <a:r>
              <a:rPr lang="nl-NL" sz="2400" dirty="0" err="1"/>
              <a:t>g.a.z</a:t>
            </a:r>
            <a:r>
              <a:rPr lang="nl-NL" sz="2400" dirty="0"/>
              <a:t> </a:t>
            </a:r>
          </a:p>
          <a:p>
            <a:pPr marL="0" indent="0">
              <a:buNone/>
            </a:pPr>
            <a:r>
              <a:rPr lang="nl-NL" sz="2400" dirty="0"/>
              <a:t>    91.655 /  245   = € 374</a:t>
            </a:r>
          </a:p>
          <a:p>
            <a:pPr marL="0" indent="0">
              <a:buNone/>
            </a:pPr>
            <a:endParaRPr lang="nl-NL" sz="2400" dirty="0"/>
          </a:p>
          <a:p>
            <a:pPr marL="0" indent="0">
              <a:buNone/>
            </a:pPr>
            <a:r>
              <a:rPr lang="nl-NL" sz="2400" dirty="0"/>
              <a:t>    Saldo / big </a:t>
            </a:r>
          </a:p>
          <a:p>
            <a:pPr marL="0" indent="0">
              <a:buNone/>
            </a:pPr>
            <a:r>
              <a:rPr lang="nl-NL" sz="2400" dirty="0"/>
              <a:t>    91.655  / 6300  = €14,55</a:t>
            </a:r>
          </a:p>
          <a:p>
            <a:pPr marL="0" indent="0">
              <a:buNone/>
            </a:pPr>
            <a:endParaRPr lang="nl-NL" dirty="0"/>
          </a:p>
        </p:txBody>
      </p:sp>
      <p:pic>
        <p:nvPicPr>
          <p:cNvPr id="4" name="Afbeelding 3">
            <a:extLst>
              <a:ext uri="{FF2B5EF4-FFF2-40B4-BE49-F238E27FC236}">
                <a16:creationId xmlns:a16="http://schemas.microsoft.com/office/drawing/2014/main" id="{D08A6733-5E36-4A97-9F1D-1D8D391CA896}"/>
              </a:ext>
            </a:extLst>
          </p:cNvPr>
          <p:cNvPicPr>
            <a:picLocks noChangeAspect="1"/>
          </p:cNvPicPr>
          <p:nvPr/>
        </p:nvPicPr>
        <p:blipFill>
          <a:blip r:embed="rId3"/>
          <a:stretch>
            <a:fillRect/>
          </a:stretch>
        </p:blipFill>
        <p:spPr>
          <a:xfrm>
            <a:off x="2302442" y="211490"/>
            <a:ext cx="6762750" cy="3514725"/>
          </a:xfrm>
          <a:prstGeom prst="rect">
            <a:avLst/>
          </a:prstGeom>
        </p:spPr>
      </p:pic>
      <p:cxnSp>
        <p:nvCxnSpPr>
          <p:cNvPr id="5" name="Rechte verbindingslijn 4">
            <a:extLst>
              <a:ext uri="{FF2B5EF4-FFF2-40B4-BE49-F238E27FC236}">
                <a16:creationId xmlns:a16="http://schemas.microsoft.com/office/drawing/2014/main" id="{DB1E9DCD-B050-48A4-A3D5-B339C643DFFB}"/>
              </a:ext>
            </a:extLst>
          </p:cNvPr>
          <p:cNvCxnSpPr/>
          <p:nvPr/>
        </p:nvCxnSpPr>
        <p:spPr>
          <a:xfrm>
            <a:off x="4355976" y="692696"/>
            <a:ext cx="3456384" cy="0"/>
          </a:xfrm>
          <a:prstGeom prst="line">
            <a:avLst/>
          </a:prstGeom>
          <a:ln/>
          <a:effectLst/>
        </p:spPr>
        <p:style>
          <a:lnRef idx="3">
            <a:schemeClr val="accent2"/>
          </a:lnRef>
          <a:fillRef idx="0">
            <a:schemeClr val="accent2"/>
          </a:fillRef>
          <a:effectRef idx="2">
            <a:schemeClr val="accent2"/>
          </a:effectRef>
          <a:fontRef idx="minor">
            <a:schemeClr val="tx1"/>
          </a:fontRef>
        </p:style>
      </p:cxnSp>
      <p:sp>
        <p:nvSpPr>
          <p:cNvPr id="6" name="Rechthoek 5">
            <a:extLst>
              <a:ext uri="{FF2B5EF4-FFF2-40B4-BE49-F238E27FC236}">
                <a16:creationId xmlns:a16="http://schemas.microsoft.com/office/drawing/2014/main" id="{5145DDC6-8295-4DF3-8FAF-C8EE417B88B6}"/>
              </a:ext>
            </a:extLst>
          </p:cNvPr>
          <p:cNvSpPr/>
          <p:nvPr/>
        </p:nvSpPr>
        <p:spPr>
          <a:xfrm>
            <a:off x="2302442" y="96819"/>
            <a:ext cx="1021671" cy="38727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5863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voorbeeld</a:t>
            </a:r>
          </a:p>
        </p:txBody>
      </p:sp>
      <p:pic>
        <p:nvPicPr>
          <p:cNvPr id="4" name="Picture 2" descr="Knipsel"/>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03" t="9889" r="2263" b="943"/>
          <a:stretch/>
        </p:blipFill>
        <p:spPr bwMode="auto">
          <a:xfrm>
            <a:off x="515990" y="877064"/>
            <a:ext cx="4604650" cy="591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12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24F4A-C6DA-426C-8E43-01FC0FBC1FEC}"/>
              </a:ext>
            </a:extLst>
          </p:cNvPr>
          <p:cNvSpPr>
            <a:spLocks noGrp="1"/>
          </p:cNvSpPr>
          <p:nvPr>
            <p:ph type="title"/>
          </p:nvPr>
        </p:nvSpPr>
        <p:spPr/>
        <p:txBody>
          <a:bodyPr/>
          <a:lstStyle/>
          <a:p>
            <a:r>
              <a:rPr lang="nl-NL" dirty="0"/>
              <a:t>Kengetallen</a:t>
            </a:r>
          </a:p>
        </p:txBody>
      </p:sp>
      <p:sp>
        <p:nvSpPr>
          <p:cNvPr id="3" name="Tijdelijke aanduiding voor inhoud 2">
            <a:extLst>
              <a:ext uri="{FF2B5EF4-FFF2-40B4-BE49-F238E27FC236}">
                <a16:creationId xmlns:a16="http://schemas.microsoft.com/office/drawing/2014/main" id="{8DF42E31-D9D5-4537-99DD-20CD6FED4067}"/>
              </a:ext>
            </a:extLst>
          </p:cNvPr>
          <p:cNvSpPr>
            <a:spLocks noGrp="1"/>
          </p:cNvSpPr>
          <p:nvPr>
            <p:ph idx="1"/>
          </p:nvPr>
        </p:nvSpPr>
        <p:spPr/>
        <p:txBody>
          <a:bodyPr numCol="1"/>
          <a:lstStyle/>
          <a:p>
            <a:pPr marL="0" indent="0">
              <a:buNone/>
            </a:pPr>
            <a:r>
              <a:rPr lang="nl-NL" sz="1800" dirty="0"/>
              <a:t>Keuzes die je maakt </a:t>
            </a:r>
            <a:r>
              <a:rPr lang="nl-NL" sz="1800" dirty="0">
                <a:sym typeface="Wingdings" panose="05000000000000000000" pitchFamily="2" charset="2"/>
              </a:rPr>
              <a:t> bedrijfsresultaat</a:t>
            </a:r>
          </a:p>
          <a:p>
            <a:pPr marL="0" indent="0">
              <a:buNone/>
            </a:pPr>
            <a:endParaRPr lang="nl-NL" sz="1800" dirty="0">
              <a:sym typeface="Wingdings" panose="05000000000000000000" pitchFamily="2" charset="2"/>
            </a:endParaRPr>
          </a:p>
          <a:p>
            <a:pPr marL="0" indent="0">
              <a:buNone/>
            </a:pPr>
            <a:r>
              <a:rPr lang="nl-NL" sz="1800" dirty="0">
                <a:sym typeface="Wingdings" panose="05000000000000000000" pitchFamily="2" charset="2"/>
              </a:rPr>
              <a:t>Technische resultaten </a:t>
            </a:r>
          </a:p>
          <a:p>
            <a:pPr marL="0" indent="0">
              <a:buNone/>
            </a:pPr>
            <a:r>
              <a:rPr lang="nl-NL" sz="1800" dirty="0">
                <a:sym typeface="Wingdings" panose="05000000000000000000" pitchFamily="2" charset="2"/>
              </a:rPr>
              <a:t>Economisch resultaten </a:t>
            </a:r>
          </a:p>
          <a:p>
            <a:endParaRPr lang="nl-NL" dirty="0"/>
          </a:p>
        </p:txBody>
      </p:sp>
      <p:sp>
        <p:nvSpPr>
          <p:cNvPr id="4" name="Tijdelijke aanduiding voor datum 3">
            <a:extLst>
              <a:ext uri="{FF2B5EF4-FFF2-40B4-BE49-F238E27FC236}">
                <a16:creationId xmlns:a16="http://schemas.microsoft.com/office/drawing/2014/main" id="{D5B08DB9-3847-45F2-91E1-53654BA8DD24}"/>
              </a:ext>
            </a:extLst>
          </p:cNvPr>
          <p:cNvSpPr>
            <a:spLocks noGrp="1"/>
          </p:cNvSpPr>
          <p:nvPr>
            <p:ph type="dt" sz="half" idx="10"/>
          </p:nvPr>
        </p:nvSpPr>
        <p:spPr/>
        <p:txBody>
          <a:bodyPr/>
          <a:lstStyle/>
          <a:p>
            <a:fld id="{C3F8924F-0B7B-4710-AD11-E918B7D7DC34}"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CB5E43DC-1AB3-42A8-9B9F-D76B4B43679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C8E9F61-6610-4955-8F03-086693EB11DA}"/>
              </a:ext>
            </a:extLst>
          </p:cNvPr>
          <p:cNvSpPr>
            <a:spLocks noGrp="1"/>
          </p:cNvSpPr>
          <p:nvPr>
            <p:ph type="sldNum" sz="quarter" idx="12"/>
          </p:nvPr>
        </p:nvSpPr>
        <p:spPr/>
        <p:txBody>
          <a:bodyPr/>
          <a:lstStyle/>
          <a:p>
            <a:fld id="{45B76B8B-DE07-48A4-9913-B57A52F2F853}" type="slidenum">
              <a:rPr lang="nl-NL" noProof="0" smtClean="0"/>
              <a:pPr/>
              <a:t>5</a:t>
            </a:fld>
            <a:endParaRPr lang="nl-NL" noProof="0"/>
          </a:p>
        </p:txBody>
      </p:sp>
    </p:spTree>
    <p:extLst>
      <p:ext uri="{BB962C8B-B14F-4D97-AF65-F5344CB8AC3E}">
        <p14:creationId xmlns:p14="http://schemas.microsoft.com/office/powerpoint/2010/main" val="263872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ekstvak 3"/>
          <p:cNvSpPr txBox="1"/>
          <p:nvPr/>
        </p:nvSpPr>
        <p:spPr>
          <a:xfrm>
            <a:off x="3219184" y="1921347"/>
            <a:ext cx="3525644" cy="1323439"/>
          </a:xfrm>
          <a:prstGeom prst="rect">
            <a:avLst/>
          </a:prstGeom>
          <a:noFill/>
          <a:ln w="25400">
            <a:solidFill>
              <a:schemeClr val="tx1"/>
            </a:solidFill>
          </a:ln>
        </p:spPr>
        <p:txBody>
          <a:bodyPr wrap="none" rtlCol="0">
            <a:spAutoFit/>
          </a:bodyPr>
          <a:lstStyle/>
          <a:p>
            <a:pPr algn="ctr"/>
            <a:r>
              <a:rPr lang="nl-NL" sz="4800" dirty="0"/>
              <a:t>Per 100 g.a.z.</a:t>
            </a:r>
          </a:p>
          <a:p>
            <a:pPr algn="ctr"/>
            <a:r>
              <a:rPr lang="nl-NL" sz="3200" dirty="0"/>
              <a:t>44% vervanging</a:t>
            </a:r>
          </a:p>
        </p:txBody>
      </p:sp>
      <p:sp>
        <p:nvSpPr>
          <p:cNvPr id="5" name="Pijl-rechts 4"/>
          <p:cNvSpPr/>
          <p:nvPr/>
        </p:nvSpPr>
        <p:spPr>
          <a:xfrm>
            <a:off x="48266" y="1993857"/>
            <a:ext cx="1842504" cy="1178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46 opfokzeugen</a:t>
            </a:r>
          </a:p>
        </p:txBody>
      </p:sp>
      <p:sp>
        <p:nvSpPr>
          <p:cNvPr id="6" name="Pijl-rechts 5"/>
          <p:cNvSpPr/>
          <p:nvPr/>
        </p:nvSpPr>
        <p:spPr>
          <a:xfrm>
            <a:off x="1694757" y="1993857"/>
            <a:ext cx="15544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44 gedekt</a:t>
            </a:r>
          </a:p>
        </p:txBody>
      </p:sp>
      <p:sp>
        <p:nvSpPr>
          <p:cNvPr id="7" name="Pijl-rechts 6"/>
          <p:cNvSpPr/>
          <p:nvPr/>
        </p:nvSpPr>
        <p:spPr>
          <a:xfrm>
            <a:off x="1694757" y="2687645"/>
            <a:ext cx="158034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 afgekeurd</a:t>
            </a:r>
          </a:p>
        </p:txBody>
      </p:sp>
      <p:sp>
        <p:nvSpPr>
          <p:cNvPr id="10" name="Pijl-rechts 9"/>
          <p:cNvSpPr/>
          <p:nvPr/>
        </p:nvSpPr>
        <p:spPr>
          <a:xfrm>
            <a:off x="6660232" y="1965801"/>
            <a:ext cx="216024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 dood</a:t>
            </a:r>
          </a:p>
        </p:txBody>
      </p:sp>
      <p:sp>
        <p:nvSpPr>
          <p:cNvPr id="12" name="Pijl-rechts 11"/>
          <p:cNvSpPr/>
          <p:nvPr/>
        </p:nvSpPr>
        <p:spPr>
          <a:xfrm>
            <a:off x="6660232" y="2575788"/>
            <a:ext cx="216024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39 Afgevoerd</a:t>
            </a:r>
          </a:p>
        </p:txBody>
      </p:sp>
      <p:sp>
        <p:nvSpPr>
          <p:cNvPr id="13" name="Rechthoek 12"/>
          <p:cNvSpPr/>
          <p:nvPr/>
        </p:nvSpPr>
        <p:spPr>
          <a:xfrm>
            <a:off x="4053136" y="3717032"/>
            <a:ext cx="4572000" cy="1477328"/>
          </a:xfrm>
          <a:prstGeom prst="rect">
            <a:avLst/>
          </a:prstGeom>
          <a:ln w="25400">
            <a:solidFill>
              <a:schemeClr val="accent1">
                <a:shade val="50000"/>
              </a:schemeClr>
            </a:solidFill>
          </a:ln>
        </p:spPr>
        <p:txBody>
          <a:bodyPr>
            <a:spAutoFit/>
          </a:bodyPr>
          <a:lstStyle/>
          <a:p>
            <a:pPr>
              <a:spcBef>
                <a:spcPct val="0"/>
              </a:spcBef>
              <a:defRPr/>
            </a:pPr>
            <a:r>
              <a:rPr lang="nl-NL" altLang="nl-NL" sz="2000" b="1" kern="0" dirty="0"/>
              <a:t>Uitgedrukt per 1 zeug  (per g.a.z.)</a:t>
            </a:r>
          </a:p>
          <a:p>
            <a:pPr>
              <a:spcBef>
                <a:spcPct val="0"/>
              </a:spcBef>
              <a:defRPr/>
            </a:pPr>
            <a:endParaRPr lang="nl-NL" altLang="nl-NL" sz="1600" kern="0" dirty="0"/>
          </a:p>
          <a:p>
            <a:pPr>
              <a:spcBef>
                <a:spcPct val="0"/>
              </a:spcBef>
              <a:defRPr/>
            </a:pPr>
            <a:r>
              <a:rPr lang="nl-NL" altLang="nl-NL" kern="0" dirty="0"/>
              <a:t>aantal verkoop zeugen:		0,39</a:t>
            </a:r>
          </a:p>
          <a:p>
            <a:pPr>
              <a:spcBef>
                <a:spcPct val="0"/>
              </a:spcBef>
              <a:defRPr/>
            </a:pPr>
            <a:r>
              <a:rPr lang="nl-NL" altLang="nl-NL" kern="0" dirty="0"/>
              <a:t>aantal verkoop opfokzeugen:		0,02</a:t>
            </a:r>
          </a:p>
          <a:p>
            <a:pPr>
              <a:spcBef>
                <a:spcPct val="0"/>
              </a:spcBef>
              <a:defRPr/>
            </a:pPr>
            <a:r>
              <a:rPr lang="nl-NL" altLang="nl-NL" kern="0" dirty="0"/>
              <a:t>aantal aankoop opfokzeugen:	0,46</a:t>
            </a:r>
          </a:p>
        </p:txBody>
      </p:sp>
      <p:pic>
        <p:nvPicPr>
          <p:cNvPr id="17" name="Picture 2" descr="Knips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3" t="9889" r="2263" b="943"/>
          <a:stretch/>
        </p:blipFill>
        <p:spPr bwMode="auto">
          <a:xfrm>
            <a:off x="50182" y="5157192"/>
            <a:ext cx="1221107" cy="156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494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Voerverbruik opfokzeugen per g.a.z.</a:t>
            </a:r>
          </a:p>
        </p:txBody>
      </p:sp>
      <p:sp>
        <p:nvSpPr>
          <p:cNvPr id="3" name="Tijdelijke aanduiding voor inhoud 2"/>
          <p:cNvSpPr>
            <a:spLocks noGrp="1"/>
          </p:cNvSpPr>
          <p:nvPr>
            <p:ph idx="1"/>
          </p:nvPr>
        </p:nvSpPr>
        <p:spPr>
          <a:xfrm>
            <a:off x="278611" y="877064"/>
            <a:ext cx="7931224" cy="4929411"/>
          </a:xfrm>
        </p:spPr>
        <p:txBody>
          <a:bodyPr>
            <a:normAutofit/>
          </a:bodyPr>
          <a:lstStyle/>
          <a:p>
            <a:pPr marL="457200" indent="-457200">
              <a:spcBef>
                <a:spcPct val="0"/>
              </a:spcBef>
              <a:buFont typeface="+mj-lt"/>
              <a:buAutoNum type="arabicPeriod"/>
              <a:defRPr/>
            </a:pPr>
            <a:r>
              <a:rPr lang="nl-NL" sz="2400" dirty="0"/>
              <a:t>Voerverbruik opfokzeugen per g.a.z.</a:t>
            </a:r>
            <a:endParaRPr lang="nl-NL" altLang="nl-NL" sz="2200" dirty="0">
              <a:cs typeface="Times New Roman" panose="02020603050405020304" pitchFamily="18" charset="0"/>
            </a:endParaRPr>
          </a:p>
          <a:p>
            <a:pPr lvl="1">
              <a:spcBef>
                <a:spcPct val="0"/>
              </a:spcBef>
              <a:buFont typeface="Wingdings" panose="05000000000000000000" pitchFamily="2" charset="2"/>
              <a:buChar char="Ø"/>
              <a:defRPr/>
            </a:pPr>
            <a:r>
              <a:rPr lang="nl-NL" altLang="nl-NL" sz="2000" dirty="0">
                <a:cs typeface="Times New Roman" panose="02020603050405020304" pitchFamily="18" charset="0"/>
              </a:rPr>
              <a:t>opfokzeug : vanaf 7 mnd. : 2,6 kg voer per dag.</a:t>
            </a:r>
            <a:endParaRPr lang="nl-NL" altLang="nl-NL" sz="2000" dirty="0"/>
          </a:p>
          <a:p>
            <a:pPr lvl="1">
              <a:spcBef>
                <a:spcPct val="0"/>
              </a:spcBef>
              <a:buFont typeface="Wingdings" panose="05000000000000000000" pitchFamily="2" charset="2"/>
              <a:buChar char="Ø"/>
              <a:defRPr/>
            </a:pPr>
            <a:r>
              <a:rPr lang="nl-NL" altLang="nl-NL" sz="2000" dirty="0">
                <a:cs typeface="Times New Roman" panose="02020603050405020304" pitchFamily="18" charset="0"/>
              </a:rPr>
              <a:t>op bedrijf tot dekken: 32 dagen  (210 → 240)</a:t>
            </a:r>
            <a:endParaRPr lang="nl-NL" altLang="nl-NL" sz="2000" dirty="0"/>
          </a:p>
          <a:p>
            <a:pPr lvl="1">
              <a:spcBef>
                <a:spcPct val="0"/>
              </a:spcBef>
              <a:buFont typeface="Wingdings" panose="05000000000000000000" pitchFamily="2" charset="2"/>
              <a:buChar char="Ø"/>
              <a:defRPr/>
            </a:pPr>
            <a:r>
              <a:rPr lang="nl-NL" altLang="nl-NL" sz="2000" dirty="0">
                <a:cs typeface="Times New Roman" panose="02020603050405020304" pitchFamily="18" charset="0"/>
              </a:rPr>
              <a:t>Dus: opname per opfokzeug: 2,6 x 32  = 83 kg voer.</a:t>
            </a:r>
            <a:endParaRPr lang="nl-NL" altLang="nl-NL" sz="2000" dirty="0"/>
          </a:p>
          <a:p>
            <a:pPr lvl="1">
              <a:spcBef>
                <a:spcPct val="0"/>
              </a:spcBef>
              <a:buFont typeface="Wingdings" panose="05000000000000000000" pitchFamily="2" charset="2"/>
              <a:buChar char="Ø"/>
              <a:defRPr/>
            </a:pPr>
            <a:r>
              <a:rPr lang="nl-NL" altLang="nl-NL" sz="2000" dirty="0">
                <a:cs typeface="Times New Roman" panose="02020603050405020304" pitchFamily="18" charset="0"/>
              </a:rPr>
              <a:t>Er zijn 46 opfokzeugjes per 100 g.a.z. aangekocht. </a:t>
            </a:r>
            <a:endParaRPr lang="nl-NL" altLang="nl-NL" sz="2000" dirty="0"/>
          </a:p>
          <a:p>
            <a:pPr lvl="1">
              <a:spcBef>
                <a:spcPct val="0"/>
              </a:spcBef>
              <a:buFont typeface="Wingdings" panose="05000000000000000000" pitchFamily="2" charset="2"/>
              <a:buChar char="Ø"/>
              <a:defRPr/>
            </a:pPr>
            <a:r>
              <a:rPr lang="nl-NL" altLang="nl-NL" sz="2000" dirty="0">
                <a:cs typeface="Times New Roman" panose="02020603050405020304" pitchFamily="18" charset="0"/>
              </a:rPr>
              <a:t>Per g.a.z.: 46/100 x 83 = </a:t>
            </a:r>
            <a:r>
              <a:rPr lang="nl-NL" altLang="nl-NL" sz="2000" b="1" dirty="0">
                <a:cs typeface="Times New Roman" panose="02020603050405020304" pitchFamily="18" charset="0"/>
              </a:rPr>
              <a:t>38</a:t>
            </a:r>
            <a:r>
              <a:rPr lang="nl-NL" altLang="nl-NL" sz="2000" dirty="0">
                <a:cs typeface="Times New Roman" panose="02020603050405020304" pitchFamily="18" charset="0"/>
              </a:rPr>
              <a:t> kilogram voer</a:t>
            </a:r>
            <a:endParaRPr lang="nl-NL" altLang="nl-NL" sz="2000" dirty="0"/>
          </a:p>
          <a:p>
            <a:pPr lvl="1">
              <a:spcBef>
                <a:spcPct val="0"/>
              </a:spcBef>
              <a:buFont typeface="Wingdings" panose="05000000000000000000" pitchFamily="2" charset="2"/>
              <a:buChar char="Ø"/>
              <a:defRPr/>
            </a:pPr>
            <a:r>
              <a:rPr lang="nl-NL" altLang="nl-NL" sz="2000" dirty="0">
                <a:cs typeface="Times New Roman" panose="02020603050405020304" pitchFamily="18" charset="0"/>
              </a:rPr>
              <a:t>óf: 46 x 83 kg = 3818 kg voer op 100 g.a.z. → 38 kg per </a:t>
            </a:r>
            <a:r>
              <a:rPr lang="nl-NL" altLang="nl-NL" sz="2000" dirty="0" err="1">
                <a:cs typeface="Times New Roman" panose="02020603050405020304" pitchFamily="18" charset="0"/>
              </a:rPr>
              <a:t>g.a.z</a:t>
            </a:r>
            <a:r>
              <a:rPr lang="nl-NL" altLang="nl-NL" sz="2000" dirty="0">
                <a:cs typeface="Times New Roman" panose="02020603050405020304" pitchFamily="18" charset="0"/>
              </a:rPr>
              <a:t>.</a:t>
            </a:r>
          </a:p>
          <a:p>
            <a:pPr marL="121500" lvl="1" indent="0">
              <a:spcBef>
                <a:spcPct val="0"/>
              </a:spcBef>
              <a:buNone/>
              <a:defRPr/>
            </a:pPr>
            <a:endParaRPr lang="nl-NL" altLang="nl-NL" sz="2000" dirty="0">
              <a:cs typeface="Times New Roman" panose="02020603050405020304" pitchFamily="18" charset="0"/>
            </a:endParaRPr>
          </a:p>
          <a:p>
            <a:pPr marL="457200" indent="-457200">
              <a:spcBef>
                <a:spcPct val="0"/>
              </a:spcBef>
              <a:buFont typeface="+mj-lt"/>
              <a:buAutoNum type="arabicPeriod"/>
              <a:defRPr/>
            </a:pPr>
            <a:r>
              <a:rPr lang="nl-NL" altLang="nl-NL" sz="2400" dirty="0">
                <a:cs typeface="Times New Roman" panose="02020603050405020304" pitchFamily="18" charset="0"/>
              </a:rPr>
              <a:t>Voerverbruik zeug zelf: 1151 kg</a:t>
            </a:r>
          </a:p>
          <a:p>
            <a:pPr marL="457200" indent="-457200">
              <a:spcBef>
                <a:spcPct val="0"/>
              </a:spcBef>
              <a:buFont typeface="+mj-lt"/>
              <a:buAutoNum type="arabicPeriod"/>
              <a:defRPr/>
            </a:pPr>
            <a:r>
              <a:rPr lang="nl-NL" altLang="nl-NL" sz="2400" dirty="0">
                <a:cs typeface="Times New Roman" panose="02020603050405020304" pitchFamily="18" charset="0"/>
              </a:rPr>
              <a:t>Voerverbruik biggen:</a:t>
            </a:r>
          </a:p>
          <a:p>
            <a:pPr lvl="1">
              <a:spcBef>
                <a:spcPts val="0"/>
              </a:spcBef>
              <a:buFont typeface="Wingdings" panose="05000000000000000000" pitchFamily="2" charset="2"/>
              <a:buChar char="Ø"/>
              <a:tabLst>
                <a:tab pos="3143250" algn="l"/>
              </a:tabLst>
              <a:defRPr/>
            </a:pPr>
            <a:r>
              <a:rPr lang="nl-NL" altLang="nl-NL" sz="2000" dirty="0"/>
              <a:t>Per grootgebrachte big: 28,1 kg</a:t>
            </a:r>
          </a:p>
          <a:p>
            <a:pPr lvl="1">
              <a:spcBef>
                <a:spcPts val="0"/>
              </a:spcBef>
              <a:buFont typeface="Wingdings" panose="05000000000000000000" pitchFamily="2" charset="2"/>
              <a:buChar char="Ø"/>
              <a:tabLst>
                <a:tab pos="3143250" algn="l"/>
              </a:tabLst>
              <a:defRPr/>
            </a:pPr>
            <a:r>
              <a:rPr lang="nl-NL" altLang="nl-NL" sz="2000" dirty="0"/>
              <a:t>Aantal grootgebrachte biggen / g.a.z.: 23,8</a:t>
            </a:r>
          </a:p>
          <a:p>
            <a:pPr lvl="1">
              <a:spcBef>
                <a:spcPts val="0"/>
              </a:spcBef>
              <a:buFont typeface="Wingdings" panose="05000000000000000000" pitchFamily="2" charset="2"/>
              <a:buChar char="Ø"/>
              <a:tabLst>
                <a:tab pos="3143250" algn="l"/>
              </a:tabLst>
              <a:defRPr/>
            </a:pPr>
            <a:r>
              <a:rPr lang="nl-NL" altLang="nl-NL" sz="2000" dirty="0"/>
              <a:t>23,8 biggen x 28,1 kg = 668,78 → 669 kg biggenvoer</a:t>
            </a:r>
          </a:p>
          <a:p>
            <a:endParaRPr lang="nl-NL" dirty="0"/>
          </a:p>
        </p:txBody>
      </p:sp>
      <p:pic>
        <p:nvPicPr>
          <p:cNvPr id="4" name="Picture 2" descr="Knips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3" t="9889" r="2263" b="943"/>
          <a:stretch/>
        </p:blipFill>
        <p:spPr bwMode="auto">
          <a:xfrm>
            <a:off x="323611" y="5196433"/>
            <a:ext cx="1221107" cy="156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5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Voerprijs</a:t>
            </a:r>
          </a:p>
        </p:txBody>
      </p:sp>
      <p:sp>
        <p:nvSpPr>
          <p:cNvPr id="3" name="Tijdelijke aanduiding voor inhoud 2"/>
          <p:cNvSpPr>
            <a:spLocks noGrp="1"/>
          </p:cNvSpPr>
          <p:nvPr>
            <p:ph idx="1"/>
          </p:nvPr>
        </p:nvSpPr>
        <p:spPr>
          <a:xfrm>
            <a:off x="386184" y="877064"/>
            <a:ext cx="8586788" cy="4419599"/>
          </a:xfrm>
        </p:spPr>
        <p:txBody>
          <a:bodyPr/>
          <a:lstStyle/>
          <a:p>
            <a:pPr marL="0" indent="0">
              <a:buNone/>
              <a:tabLst>
                <a:tab pos="3143250" algn="l"/>
              </a:tabLst>
              <a:defRPr/>
            </a:pPr>
            <a:r>
              <a:rPr lang="nl-NL" altLang="nl-NL" sz="2400" dirty="0"/>
              <a:t>Voerprijs afhankelijk van:</a:t>
            </a:r>
          </a:p>
          <a:p>
            <a:pPr>
              <a:buFont typeface="Wingdings" panose="05000000000000000000" pitchFamily="2" charset="2"/>
              <a:buChar char="Ø"/>
              <a:tabLst>
                <a:tab pos="3143250" algn="l"/>
              </a:tabLst>
              <a:defRPr/>
            </a:pPr>
            <a:r>
              <a:rPr lang="nl-NL" altLang="nl-NL" sz="2400" dirty="0"/>
              <a:t>Notering / 100 kg</a:t>
            </a:r>
          </a:p>
          <a:p>
            <a:pPr>
              <a:buFont typeface="Wingdings" panose="05000000000000000000" pitchFamily="2" charset="2"/>
              <a:buChar char="Ø"/>
              <a:tabLst>
                <a:tab pos="3143250" algn="l"/>
              </a:tabLst>
              <a:defRPr/>
            </a:pPr>
            <a:r>
              <a:rPr lang="nl-NL" altLang="nl-NL" sz="2400" dirty="0"/>
              <a:t>Betalingskorting, silokorting</a:t>
            </a:r>
          </a:p>
          <a:p>
            <a:pPr>
              <a:buFont typeface="Wingdings" panose="05000000000000000000" pitchFamily="2" charset="2"/>
              <a:buChar char="Ø"/>
              <a:tabLst>
                <a:tab pos="3143250" algn="l"/>
              </a:tabLst>
              <a:defRPr/>
            </a:pPr>
            <a:r>
              <a:rPr lang="nl-NL" altLang="nl-NL" sz="2400" dirty="0"/>
              <a:t>Kwantumtoeslag</a:t>
            </a:r>
          </a:p>
          <a:p>
            <a:pPr>
              <a:buFont typeface="Wingdings" panose="05000000000000000000" pitchFamily="2" charset="2"/>
              <a:buChar char="Ø"/>
              <a:tabLst>
                <a:tab pos="3143250" algn="l"/>
              </a:tabLst>
              <a:defRPr/>
            </a:pPr>
            <a:r>
              <a:rPr lang="nl-NL" altLang="nl-NL" sz="2400" dirty="0"/>
              <a:t>Bijkomende service</a:t>
            </a:r>
          </a:p>
          <a:p>
            <a:pPr>
              <a:buFont typeface="Wingdings" panose="05000000000000000000" pitchFamily="2" charset="2"/>
              <a:buChar char="Ø"/>
              <a:tabLst>
                <a:tab pos="3143250" algn="l"/>
              </a:tabLst>
              <a:defRPr/>
            </a:pPr>
            <a:endParaRPr lang="nl-NL" altLang="nl-NL" sz="2400" dirty="0"/>
          </a:p>
          <a:p>
            <a:pPr marL="0" indent="0">
              <a:buNone/>
              <a:tabLst>
                <a:tab pos="3143250" algn="l"/>
              </a:tabLst>
              <a:defRPr/>
            </a:pPr>
            <a:r>
              <a:rPr lang="nl-NL" altLang="nl-NL" sz="2400" dirty="0"/>
              <a:t>In dit geval:</a:t>
            </a:r>
          </a:p>
          <a:p>
            <a:pPr>
              <a:buFont typeface="Wingdings" panose="05000000000000000000" pitchFamily="2" charset="2"/>
              <a:buChar char="Ø"/>
              <a:tabLst>
                <a:tab pos="3143250" algn="l"/>
              </a:tabLst>
              <a:defRPr/>
            </a:pPr>
            <a:r>
              <a:rPr lang="nl-NL" altLang="nl-NL" sz="2400" dirty="0"/>
              <a:t>Opfokzeugenvoer: € 18,00 per 100 kilo</a:t>
            </a:r>
          </a:p>
          <a:p>
            <a:pPr>
              <a:buFont typeface="Wingdings" panose="05000000000000000000" pitchFamily="2" charset="2"/>
              <a:buChar char="Ø"/>
              <a:tabLst>
                <a:tab pos="3143250" algn="l"/>
              </a:tabLst>
              <a:defRPr/>
            </a:pPr>
            <a:r>
              <a:rPr lang="nl-NL" altLang="nl-NL" sz="2400" dirty="0"/>
              <a:t>Zeugenvoer: € 18,00 per 100 kilo</a:t>
            </a:r>
          </a:p>
          <a:p>
            <a:pPr>
              <a:buFont typeface="Wingdings" panose="05000000000000000000" pitchFamily="2" charset="2"/>
              <a:buChar char="Ø"/>
              <a:tabLst>
                <a:tab pos="3143250" algn="l"/>
              </a:tabLst>
              <a:defRPr/>
            </a:pPr>
            <a:r>
              <a:rPr lang="nl-NL" altLang="nl-NL" sz="2400" dirty="0"/>
              <a:t>Biggenvoer: € 28,50 per 100 kilo</a:t>
            </a:r>
          </a:p>
          <a:p>
            <a:pPr>
              <a:buFont typeface="Wingdings" panose="05000000000000000000" pitchFamily="2" charset="2"/>
              <a:buChar char="Ø"/>
              <a:tabLst>
                <a:tab pos="3143250" algn="l"/>
              </a:tabLst>
              <a:defRPr/>
            </a:pPr>
            <a:endParaRPr lang="nl-NL" altLang="nl-NL" sz="2400" dirty="0"/>
          </a:p>
          <a:p>
            <a:pPr marL="0" indent="0">
              <a:buNone/>
              <a:tabLst>
                <a:tab pos="3143250" algn="l"/>
              </a:tabLst>
              <a:defRPr/>
            </a:pPr>
            <a:endParaRPr lang="nl-NL" altLang="nl-NL" sz="2400" dirty="0"/>
          </a:p>
          <a:p>
            <a:endParaRPr lang="nl-NL" dirty="0"/>
          </a:p>
        </p:txBody>
      </p:sp>
      <p:pic>
        <p:nvPicPr>
          <p:cNvPr id="4" name="Picture 2" descr="Knips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3" t="9889" r="2263" b="943"/>
          <a:stretch/>
        </p:blipFill>
        <p:spPr bwMode="auto">
          <a:xfrm>
            <a:off x="5904857" y="2399150"/>
            <a:ext cx="3239143" cy="41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94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Voerwinst</a:t>
            </a:r>
          </a:p>
        </p:txBody>
      </p:sp>
      <p:sp>
        <p:nvSpPr>
          <p:cNvPr id="5" name="Tekstvak 4"/>
          <p:cNvSpPr txBox="1"/>
          <p:nvPr/>
        </p:nvSpPr>
        <p:spPr>
          <a:xfrm>
            <a:off x="755576" y="1772816"/>
            <a:ext cx="6204622" cy="1200329"/>
          </a:xfrm>
          <a:prstGeom prst="rect">
            <a:avLst/>
          </a:prstGeom>
          <a:noFill/>
          <a:ln w="25400">
            <a:solidFill>
              <a:schemeClr val="tx1"/>
            </a:solidFill>
          </a:ln>
        </p:spPr>
        <p:txBody>
          <a:bodyPr wrap="square" rtlCol="0">
            <a:spAutoFit/>
          </a:bodyPr>
          <a:lstStyle/>
          <a:p>
            <a:r>
              <a:rPr lang="nl-NL" dirty="0"/>
              <a:t>Opbrengsten (totaal biggen + slachtzeugen + opfokzeugen)</a:t>
            </a:r>
          </a:p>
          <a:p>
            <a:r>
              <a:rPr lang="nl-NL" dirty="0"/>
              <a:t>- Kosten opfokmateriaal</a:t>
            </a:r>
          </a:p>
          <a:p>
            <a:r>
              <a:rPr lang="nl-NL" u="sng" dirty="0"/>
              <a:t>- Voerkosten (opfokzeugen + zeugen + beren + biggen)</a:t>
            </a:r>
          </a:p>
          <a:p>
            <a:r>
              <a:rPr lang="nl-NL" dirty="0"/>
              <a:t>= Voerwinst</a:t>
            </a:r>
          </a:p>
        </p:txBody>
      </p:sp>
      <p:sp>
        <p:nvSpPr>
          <p:cNvPr id="7" name="Tekstvak 6"/>
          <p:cNvSpPr txBox="1"/>
          <p:nvPr/>
        </p:nvSpPr>
        <p:spPr>
          <a:xfrm>
            <a:off x="4283968" y="3284984"/>
            <a:ext cx="4053208" cy="1200329"/>
          </a:xfrm>
          <a:prstGeom prst="rect">
            <a:avLst/>
          </a:prstGeom>
          <a:noFill/>
          <a:ln w="25400">
            <a:solidFill>
              <a:schemeClr val="tx1"/>
            </a:solidFill>
          </a:ln>
        </p:spPr>
        <p:txBody>
          <a:bodyPr wrap="square" rtlCol="0">
            <a:spAutoFit/>
          </a:bodyPr>
          <a:lstStyle/>
          <a:p>
            <a:r>
              <a:rPr lang="nl-NL" sz="2400" dirty="0"/>
              <a:t>Waarom voerwinst?:</a:t>
            </a:r>
          </a:p>
          <a:p>
            <a:pPr marL="285750" indent="-285750">
              <a:buFont typeface="Wingdings" panose="05000000000000000000" pitchFamily="2" charset="2"/>
              <a:buChar char="Ø"/>
            </a:pPr>
            <a:r>
              <a:rPr lang="nl-NL" sz="2400" dirty="0"/>
              <a:t>Snel beschikbaar</a:t>
            </a:r>
          </a:p>
          <a:p>
            <a:pPr marL="285750" indent="-285750">
              <a:buFont typeface="Wingdings" panose="05000000000000000000" pitchFamily="2" charset="2"/>
              <a:buChar char="Ø"/>
            </a:pPr>
            <a:r>
              <a:rPr lang="nl-NL" sz="2400" dirty="0"/>
              <a:t>80 – 90%  van de kosten</a:t>
            </a:r>
          </a:p>
        </p:txBody>
      </p:sp>
    </p:spTree>
    <p:extLst>
      <p:ext uri="{BB962C8B-B14F-4D97-AF65-F5344CB8AC3E}">
        <p14:creationId xmlns:p14="http://schemas.microsoft.com/office/powerpoint/2010/main" val="1245300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Voerwinst ten opzichte van……..:</a:t>
            </a:r>
          </a:p>
        </p:txBody>
      </p:sp>
      <p:sp>
        <p:nvSpPr>
          <p:cNvPr id="5" name="Tekstvak 4"/>
          <p:cNvSpPr txBox="1"/>
          <p:nvPr/>
        </p:nvSpPr>
        <p:spPr>
          <a:xfrm>
            <a:off x="2843808" y="1772816"/>
            <a:ext cx="5493368" cy="2246769"/>
          </a:xfrm>
          <a:prstGeom prst="rect">
            <a:avLst/>
          </a:prstGeom>
          <a:noFill/>
          <a:ln w="25400">
            <a:solidFill>
              <a:schemeClr val="tx1"/>
            </a:solidFill>
          </a:ln>
        </p:spPr>
        <p:txBody>
          <a:bodyPr wrap="square" rtlCol="0">
            <a:spAutoFit/>
          </a:bodyPr>
          <a:lstStyle/>
          <a:p>
            <a:r>
              <a:rPr lang="nl-NL" sz="2000" b="1" dirty="0"/>
              <a:t>Voorbeeld: </a:t>
            </a:r>
          </a:p>
          <a:p>
            <a:r>
              <a:rPr lang="nl-NL" sz="2000" dirty="0"/>
              <a:t>Bedrijf Knorretje			€ 700</a:t>
            </a:r>
          </a:p>
          <a:p>
            <a:r>
              <a:rPr lang="nl-NL" sz="2000" dirty="0"/>
              <a:t>Gem. NL:			€ 650</a:t>
            </a:r>
          </a:p>
          <a:p>
            <a:r>
              <a:rPr lang="nl-NL" sz="2000" dirty="0"/>
              <a:t>Gem. 25% beste bedrijven	€ 730</a:t>
            </a:r>
          </a:p>
          <a:p>
            <a:endParaRPr lang="nl-NL" sz="2000" dirty="0"/>
          </a:p>
          <a:p>
            <a:r>
              <a:rPr lang="nl-NL" sz="2000" dirty="0"/>
              <a:t>t.o.v. gem. NL:			108%</a:t>
            </a:r>
          </a:p>
          <a:p>
            <a:r>
              <a:rPr lang="nl-NL" sz="2000" dirty="0"/>
              <a:t>t.o.v. gem. 25% beste:	  	  96%</a:t>
            </a:r>
          </a:p>
        </p:txBody>
      </p:sp>
    </p:spTree>
    <p:extLst>
      <p:ext uri="{BB962C8B-B14F-4D97-AF65-F5344CB8AC3E}">
        <p14:creationId xmlns:p14="http://schemas.microsoft.com/office/powerpoint/2010/main" val="2360768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Overige toegerekende kosten</a:t>
            </a:r>
          </a:p>
        </p:txBody>
      </p:sp>
      <p:sp>
        <p:nvSpPr>
          <p:cNvPr id="3" name="Tijdelijke aanduiding voor inhoud 2"/>
          <p:cNvSpPr>
            <a:spLocks noGrp="1"/>
          </p:cNvSpPr>
          <p:nvPr>
            <p:ph idx="1"/>
          </p:nvPr>
        </p:nvSpPr>
        <p:spPr>
          <a:xfrm>
            <a:off x="395536" y="1484784"/>
            <a:ext cx="8496944" cy="4929411"/>
          </a:xfrm>
        </p:spPr>
        <p:txBody>
          <a:bodyPr>
            <a:normAutofit/>
          </a:bodyPr>
          <a:lstStyle/>
          <a:p>
            <a:pPr>
              <a:buFont typeface="Wingdings" panose="05000000000000000000" pitchFamily="2" charset="2"/>
              <a:buChar char="Ø"/>
              <a:defRPr/>
            </a:pPr>
            <a:r>
              <a:rPr lang="nl-NL" sz="2400" dirty="0"/>
              <a:t>KI-inseminatie/dekken</a:t>
            </a:r>
          </a:p>
          <a:p>
            <a:pPr>
              <a:buFont typeface="Wingdings" panose="05000000000000000000" pitchFamily="2" charset="2"/>
              <a:buChar char="Ø"/>
              <a:defRPr/>
            </a:pPr>
            <a:r>
              <a:rPr lang="nl-NL" sz="2400" dirty="0"/>
              <a:t>Gezondheidskosten</a:t>
            </a:r>
          </a:p>
          <a:p>
            <a:pPr>
              <a:buFont typeface="Wingdings" panose="05000000000000000000" pitchFamily="2" charset="2"/>
              <a:buChar char="Ø"/>
              <a:defRPr/>
            </a:pPr>
            <a:r>
              <a:rPr lang="nl-NL" sz="2400" dirty="0"/>
              <a:t>Heffingen</a:t>
            </a:r>
          </a:p>
          <a:p>
            <a:pPr>
              <a:buFont typeface="Wingdings" panose="05000000000000000000" pitchFamily="2" charset="2"/>
              <a:buChar char="Ø"/>
              <a:defRPr/>
            </a:pPr>
            <a:r>
              <a:rPr lang="nl-NL" sz="2400" dirty="0"/>
              <a:t>Elektriciteit</a:t>
            </a:r>
          </a:p>
          <a:p>
            <a:pPr>
              <a:buFont typeface="Wingdings" panose="05000000000000000000" pitchFamily="2" charset="2"/>
              <a:buChar char="Ø"/>
              <a:defRPr/>
            </a:pPr>
            <a:r>
              <a:rPr lang="nl-NL" sz="2400" dirty="0"/>
              <a:t>Water</a:t>
            </a:r>
          </a:p>
          <a:p>
            <a:pPr>
              <a:buFont typeface="Wingdings" panose="05000000000000000000" pitchFamily="2" charset="2"/>
              <a:buChar char="Ø"/>
              <a:defRPr/>
            </a:pPr>
            <a:r>
              <a:rPr lang="nl-NL" sz="2400" dirty="0"/>
              <a:t>Rentekosten: norm: 4,75 % van € 400,- (gem. waarde van de zeug) = € 19,00</a:t>
            </a:r>
          </a:p>
        </p:txBody>
      </p:sp>
    </p:spTree>
    <p:extLst>
      <p:ext uri="{BB962C8B-B14F-4D97-AF65-F5344CB8AC3E}">
        <p14:creationId xmlns:p14="http://schemas.microsoft.com/office/powerpoint/2010/main" val="1459720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3.1</a:t>
            </a:r>
          </a:p>
        </p:txBody>
      </p:sp>
      <p:pic>
        <p:nvPicPr>
          <p:cNvPr id="4" name="Tijdelijke aanduiding voor inhoud 3"/>
          <p:cNvPicPr>
            <a:picLocks noGrp="1" noChangeAspect="1"/>
          </p:cNvPicPr>
          <p:nvPr>
            <p:ph idx="1"/>
          </p:nvPr>
        </p:nvPicPr>
        <p:blipFill>
          <a:blip r:embed="rId2"/>
          <a:stretch>
            <a:fillRect/>
          </a:stretch>
        </p:blipFill>
        <p:spPr>
          <a:xfrm>
            <a:off x="2216882" y="1268760"/>
            <a:ext cx="6171083" cy="4587642"/>
          </a:xfrm>
          <a:prstGeom prst="rect">
            <a:avLst/>
          </a:prstGeom>
        </p:spPr>
      </p:pic>
    </p:spTree>
    <p:extLst>
      <p:ext uri="{BB962C8B-B14F-4D97-AF65-F5344CB8AC3E}">
        <p14:creationId xmlns:p14="http://schemas.microsoft.com/office/powerpoint/2010/main" val="3775234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2000375" y="1124744"/>
            <a:ext cx="5760640" cy="5174470"/>
          </a:xfrm>
          <a:prstGeom prst="rect">
            <a:avLst/>
          </a:prstGeom>
        </p:spPr>
      </p:pic>
      <p:sp>
        <p:nvSpPr>
          <p:cNvPr id="4" name="Titel 1"/>
          <p:cNvSpPr>
            <a:spLocks noGrp="1"/>
          </p:cNvSpPr>
          <p:nvPr>
            <p:ph type="title"/>
          </p:nvPr>
        </p:nvSpPr>
        <p:spPr>
          <a:xfrm>
            <a:off x="1979712" y="332656"/>
            <a:ext cx="6645424" cy="648072"/>
          </a:xfrm>
        </p:spPr>
        <p:txBody>
          <a:bodyPr/>
          <a:lstStyle/>
          <a:p>
            <a:r>
              <a:rPr lang="nl-NL" dirty="0"/>
              <a:t>Vervolg opdracht 3.1</a:t>
            </a:r>
          </a:p>
        </p:txBody>
      </p:sp>
    </p:spTree>
    <p:extLst>
      <p:ext uri="{BB962C8B-B14F-4D97-AF65-F5344CB8AC3E}">
        <p14:creationId xmlns:p14="http://schemas.microsoft.com/office/powerpoint/2010/main" val="1591840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Invulblad</a:t>
            </a:r>
          </a:p>
        </p:txBody>
      </p:sp>
      <p:pic>
        <p:nvPicPr>
          <p:cNvPr id="4" name="Afbeelding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2204" y="1196752"/>
            <a:ext cx="3960440" cy="554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788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A4C480E-0EF9-FBA9-2D86-2E29F2B69EE2}"/>
              </a:ext>
            </a:extLst>
          </p:cNvPr>
          <p:cNvSpPr>
            <a:spLocks noGrp="1"/>
          </p:cNvSpPr>
          <p:nvPr>
            <p:ph type="title"/>
          </p:nvPr>
        </p:nvSpPr>
        <p:spPr>
          <a:xfrm>
            <a:off x="278607" y="296863"/>
            <a:ext cx="7695000" cy="1160403"/>
          </a:xfrm>
        </p:spPr>
        <p:txBody>
          <a:bodyPr/>
          <a:lstStyle/>
          <a:p>
            <a:endParaRPr lang="en-US"/>
          </a:p>
        </p:txBody>
      </p:sp>
      <p:pic>
        <p:nvPicPr>
          <p:cNvPr id="10" name="Tijdelijke aanduiding voor inhoud 9">
            <a:extLst>
              <a:ext uri="{FF2B5EF4-FFF2-40B4-BE49-F238E27FC236}">
                <a16:creationId xmlns:a16="http://schemas.microsoft.com/office/drawing/2014/main" id="{D8DFB048-F05D-DF8E-0705-4623D949F270}"/>
              </a:ext>
            </a:extLst>
          </p:cNvPr>
          <p:cNvPicPr>
            <a:picLocks noGrp="1" noChangeAspect="1"/>
          </p:cNvPicPr>
          <p:nvPr>
            <p:ph idx="1"/>
          </p:nvPr>
        </p:nvPicPr>
        <p:blipFill>
          <a:blip r:embed="rId2"/>
          <a:stretch>
            <a:fillRect/>
          </a:stretch>
        </p:blipFill>
        <p:spPr>
          <a:xfrm>
            <a:off x="2526451" y="598985"/>
            <a:ext cx="3714851" cy="5660030"/>
          </a:xfrm>
          <a:prstGeom prst="rect">
            <a:avLst/>
          </a:prstGeom>
          <a:noFill/>
        </p:spPr>
      </p:pic>
      <p:sp>
        <p:nvSpPr>
          <p:cNvPr id="5" name="Tijdelijke aanduiding voor voettekst 4">
            <a:extLst>
              <a:ext uri="{FF2B5EF4-FFF2-40B4-BE49-F238E27FC236}">
                <a16:creationId xmlns:a16="http://schemas.microsoft.com/office/drawing/2014/main" id="{0FE82CCB-C057-CB68-D069-B67AB7C46996}"/>
              </a:ext>
            </a:extLst>
          </p:cNvPr>
          <p:cNvSpPr>
            <a:spLocks noGrp="1"/>
          </p:cNvSpPr>
          <p:nvPr>
            <p:ph type="ftr" sz="quarter" idx="11"/>
          </p:nvPr>
        </p:nvSpPr>
        <p:spPr>
          <a:xfrm>
            <a:off x="540430" y="6325170"/>
            <a:ext cx="3972043" cy="216000"/>
          </a:xfrm>
        </p:spPr>
        <p:txBody>
          <a:bodyPr anchor="t">
            <a:normAutofit/>
          </a:bodyPr>
          <a:lstStyle/>
          <a:p>
            <a:pPr>
              <a:spcAft>
                <a:spcPts val="600"/>
              </a:spcAft>
            </a:pPr>
            <a:r>
              <a:rPr lang="nl-NL" noProof="0"/>
              <a:t>Onderwerp van de presentatie</a:t>
            </a:r>
          </a:p>
        </p:txBody>
      </p:sp>
      <p:sp>
        <p:nvSpPr>
          <p:cNvPr id="6" name="Tijdelijke aanduiding voor dianummer 5">
            <a:extLst>
              <a:ext uri="{FF2B5EF4-FFF2-40B4-BE49-F238E27FC236}">
                <a16:creationId xmlns:a16="http://schemas.microsoft.com/office/drawing/2014/main" id="{C32872D5-AA55-8426-C0C5-7D55CAC1BE70}"/>
              </a:ext>
            </a:extLst>
          </p:cNvPr>
          <p:cNvSpPr>
            <a:spLocks noGrp="1"/>
          </p:cNvSpPr>
          <p:nvPr>
            <p:ph type="sldNum" sz="quarter" idx="12"/>
          </p:nvPr>
        </p:nvSpPr>
        <p:spPr>
          <a:xfrm>
            <a:off x="278607" y="6325170"/>
            <a:ext cx="233958" cy="216000"/>
          </a:xfrm>
        </p:spPr>
        <p:txBody>
          <a:bodyPr anchor="t">
            <a:normAutofit/>
          </a:bodyPr>
          <a:lstStyle/>
          <a:p>
            <a:pPr>
              <a:spcAft>
                <a:spcPts val="600"/>
              </a:spcAft>
            </a:pPr>
            <a:fld id="{45B76B8B-DE07-48A4-9913-B57A52F2F853}" type="slidenum">
              <a:rPr lang="nl-NL" noProof="0" smtClean="0"/>
              <a:pPr>
                <a:spcAft>
                  <a:spcPts val="600"/>
                </a:spcAft>
              </a:pPr>
              <a:t>59</a:t>
            </a:fld>
            <a:endParaRPr lang="nl-NL" noProof="0"/>
          </a:p>
        </p:txBody>
      </p:sp>
      <p:sp>
        <p:nvSpPr>
          <p:cNvPr id="4" name="Tijdelijke aanduiding voor datum 3">
            <a:extLst>
              <a:ext uri="{FF2B5EF4-FFF2-40B4-BE49-F238E27FC236}">
                <a16:creationId xmlns:a16="http://schemas.microsoft.com/office/drawing/2014/main" id="{226A13D2-7497-3C8F-0808-3B7F5D9D0CCE}"/>
              </a:ext>
            </a:extLst>
          </p:cNvPr>
          <p:cNvSpPr>
            <a:spLocks noGrp="1"/>
          </p:cNvSpPr>
          <p:nvPr>
            <p:ph type="dt" sz="half" idx="10"/>
          </p:nvPr>
        </p:nvSpPr>
        <p:spPr/>
        <p:txBody>
          <a:bodyPr/>
          <a:lstStyle/>
          <a:p>
            <a:pPr>
              <a:spcAft>
                <a:spcPts val="600"/>
              </a:spcAft>
            </a:pPr>
            <a:fld id="{1F360904-632D-4428-B762-9ED2B3079DE4}" type="datetime1">
              <a:rPr lang="nl-NL" noProof="0" smtClean="0"/>
              <a:pPr>
                <a:spcAft>
                  <a:spcPts val="600"/>
                </a:spcAft>
              </a:pPr>
              <a:t>6-3-2023</a:t>
            </a:fld>
            <a:endParaRPr lang="nl-NL" noProof="0"/>
          </a:p>
        </p:txBody>
      </p:sp>
    </p:spTree>
    <p:extLst>
      <p:ext uri="{BB962C8B-B14F-4D97-AF65-F5344CB8AC3E}">
        <p14:creationId xmlns:p14="http://schemas.microsoft.com/office/powerpoint/2010/main" val="208816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52569-826D-4669-A4C3-77669C260163}"/>
              </a:ext>
            </a:extLst>
          </p:cNvPr>
          <p:cNvSpPr>
            <a:spLocks noGrp="1"/>
          </p:cNvSpPr>
          <p:nvPr>
            <p:ph type="title"/>
          </p:nvPr>
        </p:nvSpPr>
        <p:spPr/>
        <p:txBody>
          <a:bodyPr/>
          <a:lstStyle/>
          <a:p>
            <a:r>
              <a:rPr lang="nl-NL" dirty="0"/>
              <a:t>Kengetallen</a:t>
            </a:r>
          </a:p>
        </p:txBody>
      </p:sp>
      <p:sp>
        <p:nvSpPr>
          <p:cNvPr id="3" name="Tijdelijke aanduiding voor inhoud 2">
            <a:extLst>
              <a:ext uri="{FF2B5EF4-FFF2-40B4-BE49-F238E27FC236}">
                <a16:creationId xmlns:a16="http://schemas.microsoft.com/office/drawing/2014/main" id="{316D34CB-F48A-4F5D-9D18-4B7F487EB650}"/>
              </a:ext>
            </a:extLst>
          </p:cNvPr>
          <p:cNvSpPr>
            <a:spLocks noGrp="1"/>
          </p:cNvSpPr>
          <p:nvPr>
            <p:ph idx="1"/>
          </p:nvPr>
        </p:nvSpPr>
        <p:spPr/>
        <p:txBody>
          <a:bodyPr/>
          <a:lstStyle/>
          <a:p>
            <a:pPr marL="0" indent="0">
              <a:buNone/>
            </a:pPr>
            <a:r>
              <a:rPr lang="nl-NL" sz="1800" dirty="0"/>
              <a:t>Vergelijkingen maken </a:t>
            </a:r>
          </a:p>
          <a:p>
            <a:r>
              <a:rPr lang="nl-NL" sz="1800" dirty="0"/>
              <a:t>Diergroep </a:t>
            </a:r>
          </a:p>
          <a:p>
            <a:r>
              <a:rPr lang="nl-NL" sz="1800" dirty="0"/>
              <a:t>Bedrijfsomvang </a:t>
            </a:r>
          </a:p>
          <a:p>
            <a:r>
              <a:rPr lang="nl-NL" sz="1800" dirty="0"/>
              <a:t>Voersysteem </a:t>
            </a:r>
          </a:p>
          <a:p>
            <a:r>
              <a:rPr lang="nl-NL" sz="1800" dirty="0"/>
              <a:t>Bedrijfsvoering </a:t>
            </a:r>
          </a:p>
          <a:p>
            <a:endParaRPr lang="nl-NL" dirty="0"/>
          </a:p>
        </p:txBody>
      </p:sp>
      <p:sp>
        <p:nvSpPr>
          <p:cNvPr id="4" name="Tijdelijke aanduiding voor datum 3">
            <a:extLst>
              <a:ext uri="{FF2B5EF4-FFF2-40B4-BE49-F238E27FC236}">
                <a16:creationId xmlns:a16="http://schemas.microsoft.com/office/drawing/2014/main" id="{F9682437-0B4F-4BDE-8955-8679A5C40BE0}"/>
              </a:ext>
            </a:extLst>
          </p:cNvPr>
          <p:cNvSpPr>
            <a:spLocks noGrp="1"/>
          </p:cNvSpPr>
          <p:nvPr>
            <p:ph type="dt" sz="half" idx="10"/>
          </p:nvPr>
        </p:nvSpPr>
        <p:spPr/>
        <p:txBody>
          <a:bodyPr/>
          <a:lstStyle/>
          <a:p>
            <a:fld id="{C3F8924F-0B7B-4710-AD11-E918B7D7DC34}"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FA2794BF-A55B-4790-847F-AB1C84A1A146}"/>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586DA73-376F-463B-8E5B-D441065C7D3C}"/>
              </a:ext>
            </a:extLst>
          </p:cNvPr>
          <p:cNvSpPr>
            <a:spLocks noGrp="1"/>
          </p:cNvSpPr>
          <p:nvPr>
            <p:ph type="sldNum" sz="quarter" idx="12"/>
          </p:nvPr>
        </p:nvSpPr>
        <p:spPr/>
        <p:txBody>
          <a:bodyPr/>
          <a:lstStyle/>
          <a:p>
            <a:fld id="{45B76B8B-DE07-48A4-9913-B57A52F2F853}" type="slidenum">
              <a:rPr lang="nl-NL" noProof="0" smtClean="0"/>
              <a:pPr/>
              <a:t>6</a:t>
            </a:fld>
            <a:endParaRPr lang="nl-NL" noProof="0"/>
          </a:p>
        </p:txBody>
      </p:sp>
    </p:spTree>
    <p:extLst>
      <p:ext uri="{BB962C8B-B14F-4D97-AF65-F5344CB8AC3E}">
        <p14:creationId xmlns:p14="http://schemas.microsoft.com/office/powerpoint/2010/main" val="15037922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04BF2-E277-A9AE-17D6-0341EE000BEE}"/>
              </a:ext>
            </a:extLst>
          </p:cNvPr>
          <p:cNvSpPr>
            <a:spLocks noGrp="1"/>
          </p:cNvSpPr>
          <p:nvPr>
            <p:ph type="title"/>
          </p:nvPr>
        </p:nvSpPr>
        <p:spPr/>
        <p:txBody>
          <a:bodyPr/>
          <a:lstStyle/>
          <a:p>
            <a:r>
              <a:rPr lang="nl-NL" dirty="0"/>
              <a:t>Saldo Vleesproductiebedrijven</a:t>
            </a:r>
          </a:p>
        </p:txBody>
      </p:sp>
      <p:sp>
        <p:nvSpPr>
          <p:cNvPr id="4" name="Tijdelijke aanduiding voor datum 3">
            <a:extLst>
              <a:ext uri="{FF2B5EF4-FFF2-40B4-BE49-F238E27FC236}">
                <a16:creationId xmlns:a16="http://schemas.microsoft.com/office/drawing/2014/main" id="{20BF0813-4608-E718-1A0D-99842EA6CEF9}"/>
              </a:ext>
            </a:extLst>
          </p:cNvPr>
          <p:cNvSpPr>
            <a:spLocks noGrp="1"/>
          </p:cNvSpPr>
          <p:nvPr>
            <p:ph type="dt" sz="half" idx="10"/>
          </p:nvPr>
        </p:nvSpPr>
        <p:spPr/>
        <p:txBody>
          <a:bodyPr/>
          <a:lstStyle/>
          <a:p>
            <a:fld id="{5DD8805B-C73B-4907-9377-FC5FEFF5C94B}"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F82521E4-398A-5E1C-CC86-89021C4617A6}"/>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724B38CA-28C8-827F-38A7-FB5F67FF74B7}"/>
              </a:ext>
            </a:extLst>
          </p:cNvPr>
          <p:cNvSpPr>
            <a:spLocks noGrp="1"/>
          </p:cNvSpPr>
          <p:nvPr>
            <p:ph type="sldNum" sz="quarter" idx="12"/>
          </p:nvPr>
        </p:nvSpPr>
        <p:spPr/>
        <p:txBody>
          <a:bodyPr/>
          <a:lstStyle/>
          <a:p>
            <a:fld id="{45B76B8B-DE07-48A4-9913-B57A52F2F853}" type="slidenum">
              <a:rPr lang="nl-NL" noProof="0" smtClean="0"/>
              <a:t>60</a:t>
            </a:fld>
            <a:endParaRPr lang="nl-NL" noProof="0"/>
          </a:p>
        </p:txBody>
      </p:sp>
      <p:pic>
        <p:nvPicPr>
          <p:cNvPr id="10" name="Tijdelijke aanduiding voor inhoud 9">
            <a:extLst>
              <a:ext uri="{FF2B5EF4-FFF2-40B4-BE49-F238E27FC236}">
                <a16:creationId xmlns:a16="http://schemas.microsoft.com/office/drawing/2014/main" id="{6030FFAE-58D3-EC1E-29FA-DA9F69057848}"/>
              </a:ext>
            </a:extLst>
          </p:cNvPr>
          <p:cNvPicPr>
            <a:picLocks noGrp="1" noChangeAspect="1"/>
          </p:cNvPicPr>
          <p:nvPr>
            <p:ph idx="1"/>
          </p:nvPr>
        </p:nvPicPr>
        <p:blipFill>
          <a:blip r:embed="rId2"/>
          <a:stretch>
            <a:fillRect/>
          </a:stretch>
        </p:blipFill>
        <p:spPr>
          <a:xfrm>
            <a:off x="1495932" y="1294099"/>
            <a:ext cx="5724640" cy="1615580"/>
          </a:xfrm>
          <a:prstGeom prst="rect">
            <a:avLst/>
          </a:prstGeom>
        </p:spPr>
      </p:pic>
      <p:pic>
        <p:nvPicPr>
          <p:cNvPr id="16" name="Afbeelding 15">
            <a:extLst>
              <a:ext uri="{FF2B5EF4-FFF2-40B4-BE49-F238E27FC236}">
                <a16:creationId xmlns:a16="http://schemas.microsoft.com/office/drawing/2014/main" id="{30507CD3-3B74-1CE0-CBC6-E264CA86D344}"/>
              </a:ext>
            </a:extLst>
          </p:cNvPr>
          <p:cNvPicPr>
            <a:picLocks noChangeAspect="1"/>
          </p:cNvPicPr>
          <p:nvPr/>
        </p:nvPicPr>
        <p:blipFill rotWithShape="1">
          <a:blip r:embed="rId3"/>
          <a:srcRect l="42561" t="55528" r="16464" b="30813"/>
          <a:stretch/>
        </p:blipFill>
        <p:spPr>
          <a:xfrm>
            <a:off x="1495932" y="3368120"/>
            <a:ext cx="6188813" cy="1160403"/>
          </a:xfrm>
          <a:prstGeom prst="rect">
            <a:avLst/>
          </a:prstGeom>
        </p:spPr>
      </p:pic>
    </p:spTree>
    <p:extLst>
      <p:ext uri="{BB962C8B-B14F-4D97-AF65-F5344CB8AC3E}">
        <p14:creationId xmlns:p14="http://schemas.microsoft.com/office/powerpoint/2010/main" val="900091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82E2E-F541-773B-ACF0-FD935AF8EF01}"/>
              </a:ext>
            </a:extLst>
          </p:cNvPr>
          <p:cNvSpPr>
            <a:spLocks noGrp="1"/>
          </p:cNvSpPr>
          <p:nvPr>
            <p:ph type="title"/>
          </p:nvPr>
        </p:nvSpPr>
        <p:spPr/>
        <p:txBody>
          <a:bodyPr/>
          <a:lstStyle/>
          <a:p>
            <a:r>
              <a:rPr lang="nl-NL" dirty="0"/>
              <a:t>De Vleesvarkenshouderij</a:t>
            </a:r>
          </a:p>
        </p:txBody>
      </p:sp>
      <p:sp>
        <p:nvSpPr>
          <p:cNvPr id="4" name="Tijdelijke aanduiding voor datum 3">
            <a:extLst>
              <a:ext uri="{FF2B5EF4-FFF2-40B4-BE49-F238E27FC236}">
                <a16:creationId xmlns:a16="http://schemas.microsoft.com/office/drawing/2014/main" id="{D485DF10-80F6-E461-16E6-D3894DA9DD7B}"/>
              </a:ext>
            </a:extLst>
          </p:cNvPr>
          <p:cNvSpPr>
            <a:spLocks noGrp="1"/>
          </p:cNvSpPr>
          <p:nvPr>
            <p:ph type="dt" sz="half" idx="10"/>
          </p:nvPr>
        </p:nvSpPr>
        <p:spPr/>
        <p:txBody>
          <a:bodyPr/>
          <a:lstStyle/>
          <a:p>
            <a:fld id="{5DD8805B-C73B-4907-9377-FC5FEFF5C94B}"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949F14A7-ADE9-5065-438B-30EFD1CB6916}"/>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668A5C3B-B699-6782-FDF2-2451920BF41C}"/>
              </a:ext>
            </a:extLst>
          </p:cNvPr>
          <p:cNvSpPr>
            <a:spLocks noGrp="1"/>
          </p:cNvSpPr>
          <p:nvPr>
            <p:ph type="sldNum" sz="quarter" idx="12"/>
          </p:nvPr>
        </p:nvSpPr>
        <p:spPr/>
        <p:txBody>
          <a:bodyPr/>
          <a:lstStyle/>
          <a:p>
            <a:fld id="{45B76B8B-DE07-48A4-9913-B57A52F2F853}" type="slidenum">
              <a:rPr lang="nl-NL" noProof="0" smtClean="0"/>
              <a:t>61</a:t>
            </a:fld>
            <a:endParaRPr lang="nl-NL" noProof="0"/>
          </a:p>
        </p:txBody>
      </p:sp>
      <p:sp>
        <p:nvSpPr>
          <p:cNvPr id="9" name="Rechthoek 8">
            <a:extLst>
              <a:ext uri="{FF2B5EF4-FFF2-40B4-BE49-F238E27FC236}">
                <a16:creationId xmlns:a16="http://schemas.microsoft.com/office/drawing/2014/main" id="{769BDE97-3970-EC01-D9B4-58FBDDF388A9}"/>
              </a:ext>
            </a:extLst>
          </p:cNvPr>
          <p:cNvSpPr/>
          <p:nvPr/>
        </p:nvSpPr>
        <p:spPr>
          <a:xfrm>
            <a:off x="2698595" y="894885"/>
            <a:ext cx="3256156" cy="22804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Aangevoerde dieren</a:t>
            </a:r>
          </a:p>
          <a:p>
            <a:pPr algn="ctr"/>
            <a:endParaRPr lang="nl-NL" dirty="0"/>
          </a:p>
          <a:p>
            <a:pPr algn="ctr"/>
            <a:endParaRPr lang="nl-NL" dirty="0"/>
          </a:p>
          <a:p>
            <a:pPr algn="ctr"/>
            <a:r>
              <a:rPr lang="nl-NL" dirty="0"/>
              <a:t>Af te voeren dieren</a:t>
            </a:r>
          </a:p>
          <a:p>
            <a:pPr algn="ctr"/>
            <a:r>
              <a:rPr lang="nl-NL" dirty="0"/>
              <a:t>(naar de slachterij)</a:t>
            </a:r>
          </a:p>
        </p:txBody>
      </p:sp>
      <p:cxnSp>
        <p:nvCxnSpPr>
          <p:cNvPr id="11" name="Rechte verbindingslijn met pijl 10">
            <a:extLst>
              <a:ext uri="{FF2B5EF4-FFF2-40B4-BE49-F238E27FC236}">
                <a16:creationId xmlns:a16="http://schemas.microsoft.com/office/drawing/2014/main" id="{A2750FA4-6E4A-52EC-CA7D-4314D69DF69F}"/>
              </a:ext>
            </a:extLst>
          </p:cNvPr>
          <p:cNvCxnSpPr/>
          <p:nvPr/>
        </p:nvCxnSpPr>
        <p:spPr>
          <a:xfrm>
            <a:off x="4315678" y="1628079"/>
            <a:ext cx="0" cy="6133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Rechthoek 11">
            <a:extLst>
              <a:ext uri="{FF2B5EF4-FFF2-40B4-BE49-F238E27FC236}">
                <a16:creationId xmlns:a16="http://schemas.microsoft.com/office/drawing/2014/main" id="{7B7722FB-5D3E-7790-3A27-FD63D3BE668F}"/>
              </a:ext>
            </a:extLst>
          </p:cNvPr>
          <p:cNvSpPr/>
          <p:nvPr/>
        </p:nvSpPr>
        <p:spPr>
          <a:xfrm>
            <a:off x="94347" y="1550020"/>
            <a:ext cx="1801204" cy="9701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voer</a:t>
            </a:r>
          </a:p>
        </p:txBody>
      </p:sp>
      <p:sp>
        <p:nvSpPr>
          <p:cNvPr id="13" name="Rechthoek 12">
            <a:extLst>
              <a:ext uri="{FF2B5EF4-FFF2-40B4-BE49-F238E27FC236}">
                <a16:creationId xmlns:a16="http://schemas.microsoft.com/office/drawing/2014/main" id="{2880492C-8421-5C49-EA92-30E1476A4445}"/>
              </a:ext>
            </a:extLst>
          </p:cNvPr>
          <p:cNvSpPr/>
          <p:nvPr/>
        </p:nvSpPr>
        <p:spPr>
          <a:xfrm>
            <a:off x="6757795" y="1550020"/>
            <a:ext cx="1594468" cy="9701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Uitval dieren</a:t>
            </a:r>
          </a:p>
        </p:txBody>
      </p:sp>
      <p:pic>
        <p:nvPicPr>
          <p:cNvPr id="16" name="Afbeelding 15">
            <a:extLst>
              <a:ext uri="{FF2B5EF4-FFF2-40B4-BE49-F238E27FC236}">
                <a16:creationId xmlns:a16="http://schemas.microsoft.com/office/drawing/2014/main" id="{90C60425-152E-E258-5792-ACF3F59F04A9}"/>
              </a:ext>
            </a:extLst>
          </p:cNvPr>
          <p:cNvPicPr>
            <a:picLocks noChangeAspect="1"/>
          </p:cNvPicPr>
          <p:nvPr/>
        </p:nvPicPr>
        <p:blipFill>
          <a:blip r:embed="rId2"/>
          <a:stretch>
            <a:fillRect/>
          </a:stretch>
        </p:blipFill>
        <p:spPr>
          <a:xfrm>
            <a:off x="1793421" y="3429000"/>
            <a:ext cx="5438103" cy="91448"/>
          </a:xfrm>
          <a:prstGeom prst="rect">
            <a:avLst/>
          </a:prstGeom>
        </p:spPr>
      </p:pic>
      <p:sp>
        <p:nvSpPr>
          <p:cNvPr id="17" name="Rechthoek 16">
            <a:extLst>
              <a:ext uri="{FF2B5EF4-FFF2-40B4-BE49-F238E27FC236}">
                <a16:creationId xmlns:a16="http://schemas.microsoft.com/office/drawing/2014/main" id="{0A4F74D6-1F34-A945-980B-56A3EB7AC477}"/>
              </a:ext>
            </a:extLst>
          </p:cNvPr>
          <p:cNvSpPr/>
          <p:nvPr/>
        </p:nvSpPr>
        <p:spPr>
          <a:xfrm>
            <a:off x="3591010" y="3579409"/>
            <a:ext cx="1672043" cy="421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Voerwinst</a:t>
            </a:r>
          </a:p>
        </p:txBody>
      </p:sp>
      <p:sp>
        <p:nvSpPr>
          <p:cNvPr id="18" name="Rechthoek 17">
            <a:extLst>
              <a:ext uri="{FF2B5EF4-FFF2-40B4-BE49-F238E27FC236}">
                <a16:creationId xmlns:a16="http://schemas.microsoft.com/office/drawing/2014/main" id="{584180BA-7B49-3AAD-24EA-D00EDF6CAB95}"/>
              </a:ext>
            </a:extLst>
          </p:cNvPr>
          <p:cNvSpPr/>
          <p:nvPr/>
        </p:nvSpPr>
        <p:spPr>
          <a:xfrm>
            <a:off x="3027553" y="4125303"/>
            <a:ext cx="2798956" cy="6859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Gezondheid, energie, water</a:t>
            </a:r>
          </a:p>
        </p:txBody>
      </p:sp>
      <p:pic>
        <p:nvPicPr>
          <p:cNvPr id="19" name="Afbeelding 18">
            <a:extLst>
              <a:ext uri="{FF2B5EF4-FFF2-40B4-BE49-F238E27FC236}">
                <a16:creationId xmlns:a16="http://schemas.microsoft.com/office/drawing/2014/main" id="{5AE6391E-FAA9-9128-7DEF-609E0B8E7AC9}"/>
              </a:ext>
            </a:extLst>
          </p:cNvPr>
          <p:cNvPicPr>
            <a:picLocks noChangeAspect="1"/>
          </p:cNvPicPr>
          <p:nvPr/>
        </p:nvPicPr>
        <p:blipFill>
          <a:blip r:embed="rId3"/>
          <a:stretch>
            <a:fillRect/>
          </a:stretch>
        </p:blipFill>
        <p:spPr>
          <a:xfrm>
            <a:off x="1836221" y="5061930"/>
            <a:ext cx="5438103" cy="91448"/>
          </a:xfrm>
          <a:prstGeom prst="rect">
            <a:avLst/>
          </a:prstGeom>
        </p:spPr>
      </p:pic>
      <p:sp>
        <p:nvSpPr>
          <p:cNvPr id="21" name="Rechthoek 20">
            <a:extLst>
              <a:ext uri="{FF2B5EF4-FFF2-40B4-BE49-F238E27FC236}">
                <a16:creationId xmlns:a16="http://schemas.microsoft.com/office/drawing/2014/main" id="{47FF4682-5B5B-4FE7-5397-77C5EC219C1A}"/>
              </a:ext>
            </a:extLst>
          </p:cNvPr>
          <p:cNvSpPr/>
          <p:nvPr/>
        </p:nvSpPr>
        <p:spPr>
          <a:xfrm>
            <a:off x="3356517" y="5397190"/>
            <a:ext cx="2430482" cy="582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Saldo</a:t>
            </a:r>
          </a:p>
        </p:txBody>
      </p:sp>
      <p:cxnSp>
        <p:nvCxnSpPr>
          <p:cNvPr id="23" name="Rechte verbindingslijn met pijl 22">
            <a:extLst>
              <a:ext uri="{FF2B5EF4-FFF2-40B4-BE49-F238E27FC236}">
                <a16:creationId xmlns:a16="http://schemas.microsoft.com/office/drawing/2014/main" id="{DEFD6B24-EADF-78E5-8624-660AB1F2F78A}"/>
              </a:ext>
            </a:extLst>
          </p:cNvPr>
          <p:cNvCxnSpPr>
            <a:stCxn id="12" idx="3"/>
            <a:endCxn id="9" idx="1"/>
          </p:cNvCxnSpPr>
          <p:nvPr/>
        </p:nvCxnSpPr>
        <p:spPr>
          <a:xfrm>
            <a:off x="1895551" y="2035098"/>
            <a:ext cx="80304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2CD5525F-53AF-E11B-6826-0D966F22C174}"/>
              </a:ext>
            </a:extLst>
          </p:cNvPr>
          <p:cNvCxnSpPr>
            <a:stCxn id="9" idx="3"/>
            <a:endCxn id="13" idx="1"/>
          </p:cNvCxnSpPr>
          <p:nvPr/>
        </p:nvCxnSpPr>
        <p:spPr>
          <a:xfrm>
            <a:off x="5954751" y="2035098"/>
            <a:ext cx="80304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72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P spid="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7D090-7EEF-2D54-0EC3-0D35754773FE}"/>
              </a:ext>
            </a:extLst>
          </p:cNvPr>
          <p:cNvSpPr>
            <a:spLocks noGrp="1"/>
          </p:cNvSpPr>
          <p:nvPr>
            <p:ph type="title"/>
          </p:nvPr>
        </p:nvSpPr>
        <p:spPr/>
        <p:txBody>
          <a:bodyPr/>
          <a:lstStyle/>
          <a:p>
            <a:r>
              <a:rPr lang="nl-NL" dirty="0"/>
              <a:t>De vermeerderingsfase</a:t>
            </a:r>
          </a:p>
        </p:txBody>
      </p:sp>
      <p:sp>
        <p:nvSpPr>
          <p:cNvPr id="4" name="Tijdelijke aanduiding voor datum 3">
            <a:extLst>
              <a:ext uri="{FF2B5EF4-FFF2-40B4-BE49-F238E27FC236}">
                <a16:creationId xmlns:a16="http://schemas.microsoft.com/office/drawing/2014/main" id="{7ACCD0C7-781F-3A56-B5D5-6073B8124B40}"/>
              </a:ext>
            </a:extLst>
          </p:cNvPr>
          <p:cNvSpPr>
            <a:spLocks noGrp="1"/>
          </p:cNvSpPr>
          <p:nvPr>
            <p:ph type="dt" sz="half" idx="10"/>
          </p:nvPr>
        </p:nvSpPr>
        <p:spPr/>
        <p:txBody>
          <a:bodyPr/>
          <a:lstStyle/>
          <a:p>
            <a:fld id="{5DD8805B-C73B-4907-9377-FC5FEFF5C94B}"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0B015124-4328-2193-9628-A7059A7ED042}"/>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6105BF3F-51E9-BE90-4C16-8CDC2C7CA36E}"/>
              </a:ext>
            </a:extLst>
          </p:cNvPr>
          <p:cNvSpPr>
            <a:spLocks noGrp="1"/>
          </p:cNvSpPr>
          <p:nvPr>
            <p:ph type="sldNum" sz="quarter" idx="12"/>
          </p:nvPr>
        </p:nvSpPr>
        <p:spPr/>
        <p:txBody>
          <a:bodyPr/>
          <a:lstStyle/>
          <a:p>
            <a:fld id="{45B76B8B-DE07-48A4-9913-B57A52F2F853}" type="slidenum">
              <a:rPr lang="nl-NL" noProof="0" smtClean="0"/>
              <a:t>62</a:t>
            </a:fld>
            <a:endParaRPr lang="nl-NL" noProof="0"/>
          </a:p>
        </p:txBody>
      </p:sp>
      <p:sp>
        <p:nvSpPr>
          <p:cNvPr id="7" name="Rechthoek 6">
            <a:extLst>
              <a:ext uri="{FF2B5EF4-FFF2-40B4-BE49-F238E27FC236}">
                <a16:creationId xmlns:a16="http://schemas.microsoft.com/office/drawing/2014/main" id="{6703C852-A874-E70D-72DB-53B5A24697DC}"/>
              </a:ext>
            </a:extLst>
          </p:cNvPr>
          <p:cNvSpPr/>
          <p:nvPr/>
        </p:nvSpPr>
        <p:spPr>
          <a:xfrm>
            <a:off x="2587084" y="925551"/>
            <a:ext cx="3434576" cy="16169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Moederdieren</a:t>
            </a:r>
          </a:p>
          <a:p>
            <a:pPr algn="ctr"/>
            <a:r>
              <a:rPr lang="nl-NL" dirty="0"/>
              <a:t>(zeugen, hennen, zoogkoeien)</a:t>
            </a:r>
          </a:p>
          <a:p>
            <a:pPr algn="ctr"/>
            <a:endParaRPr lang="nl-NL" dirty="0"/>
          </a:p>
          <a:p>
            <a:pPr algn="ctr"/>
            <a:endParaRPr lang="nl-NL" dirty="0"/>
          </a:p>
          <a:p>
            <a:pPr algn="ctr"/>
            <a:r>
              <a:rPr lang="nl-NL" dirty="0"/>
              <a:t>Biggen, kuikens, kalveren</a:t>
            </a:r>
          </a:p>
          <a:p>
            <a:pPr algn="ctr"/>
            <a:r>
              <a:rPr lang="nl-NL" dirty="0"/>
              <a:t>(naar de vleesveehouderij)</a:t>
            </a:r>
          </a:p>
        </p:txBody>
      </p:sp>
      <p:pic>
        <p:nvPicPr>
          <p:cNvPr id="8" name="Afbeelding 7">
            <a:extLst>
              <a:ext uri="{FF2B5EF4-FFF2-40B4-BE49-F238E27FC236}">
                <a16:creationId xmlns:a16="http://schemas.microsoft.com/office/drawing/2014/main" id="{6AFD85AA-D86F-036F-684A-E14CE2F3CCFD}"/>
              </a:ext>
            </a:extLst>
          </p:cNvPr>
          <p:cNvPicPr>
            <a:picLocks noChangeAspect="1"/>
          </p:cNvPicPr>
          <p:nvPr/>
        </p:nvPicPr>
        <p:blipFill>
          <a:blip r:embed="rId2"/>
          <a:stretch>
            <a:fillRect/>
          </a:stretch>
        </p:blipFill>
        <p:spPr>
          <a:xfrm>
            <a:off x="1407055" y="2726473"/>
            <a:ext cx="5438103" cy="91448"/>
          </a:xfrm>
          <a:prstGeom prst="rect">
            <a:avLst/>
          </a:prstGeom>
        </p:spPr>
      </p:pic>
      <p:sp>
        <p:nvSpPr>
          <p:cNvPr id="9" name="Rechthoek 8">
            <a:extLst>
              <a:ext uri="{FF2B5EF4-FFF2-40B4-BE49-F238E27FC236}">
                <a16:creationId xmlns:a16="http://schemas.microsoft.com/office/drawing/2014/main" id="{B73D0624-B331-4EAA-785F-EAB172B8E758}"/>
              </a:ext>
            </a:extLst>
          </p:cNvPr>
          <p:cNvSpPr/>
          <p:nvPr/>
        </p:nvSpPr>
        <p:spPr>
          <a:xfrm>
            <a:off x="3468350" y="2950868"/>
            <a:ext cx="1672043" cy="421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Voerwinst</a:t>
            </a:r>
          </a:p>
        </p:txBody>
      </p:sp>
      <p:sp>
        <p:nvSpPr>
          <p:cNvPr id="10" name="Rechthoek 9">
            <a:extLst>
              <a:ext uri="{FF2B5EF4-FFF2-40B4-BE49-F238E27FC236}">
                <a16:creationId xmlns:a16="http://schemas.microsoft.com/office/drawing/2014/main" id="{0C61587D-A621-7D34-1D57-1F7143D69857}"/>
              </a:ext>
            </a:extLst>
          </p:cNvPr>
          <p:cNvSpPr/>
          <p:nvPr/>
        </p:nvSpPr>
        <p:spPr>
          <a:xfrm>
            <a:off x="2904893" y="3612643"/>
            <a:ext cx="2798956" cy="6859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t>Gezondheid, energie, water</a:t>
            </a:r>
          </a:p>
        </p:txBody>
      </p:sp>
      <p:pic>
        <p:nvPicPr>
          <p:cNvPr id="11" name="Afbeelding 10">
            <a:extLst>
              <a:ext uri="{FF2B5EF4-FFF2-40B4-BE49-F238E27FC236}">
                <a16:creationId xmlns:a16="http://schemas.microsoft.com/office/drawing/2014/main" id="{1ACAF4AF-1F87-2997-21B0-F7D067BE1BCB}"/>
              </a:ext>
            </a:extLst>
          </p:cNvPr>
          <p:cNvPicPr>
            <a:picLocks noChangeAspect="1"/>
          </p:cNvPicPr>
          <p:nvPr/>
        </p:nvPicPr>
        <p:blipFill>
          <a:blip r:embed="rId2"/>
          <a:stretch>
            <a:fillRect/>
          </a:stretch>
        </p:blipFill>
        <p:spPr>
          <a:xfrm>
            <a:off x="1585319" y="4404410"/>
            <a:ext cx="5438103" cy="91448"/>
          </a:xfrm>
          <a:prstGeom prst="rect">
            <a:avLst/>
          </a:prstGeom>
        </p:spPr>
      </p:pic>
      <p:sp>
        <p:nvSpPr>
          <p:cNvPr id="12" name="Rechthoek 11">
            <a:extLst>
              <a:ext uri="{FF2B5EF4-FFF2-40B4-BE49-F238E27FC236}">
                <a16:creationId xmlns:a16="http://schemas.microsoft.com/office/drawing/2014/main" id="{1790571B-F5AC-08DE-694A-1596EDD44ED6}"/>
              </a:ext>
            </a:extLst>
          </p:cNvPr>
          <p:cNvSpPr/>
          <p:nvPr/>
        </p:nvSpPr>
        <p:spPr>
          <a:xfrm>
            <a:off x="3089129" y="4759220"/>
            <a:ext cx="2430482" cy="582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Saldo</a:t>
            </a:r>
          </a:p>
        </p:txBody>
      </p:sp>
      <p:sp>
        <p:nvSpPr>
          <p:cNvPr id="13" name="Rechthoek 12">
            <a:extLst>
              <a:ext uri="{FF2B5EF4-FFF2-40B4-BE49-F238E27FC236}">
                <a16:creationId xmlns:a16="http://schemas.microsoft.com/office/drawing/2014/main" id="{2692A353-4163-0040-6FE9-AEB557EBDC8A}"/>
              </a:ext>
            </a:extLst>
          </p:cNvPr>
          <p:cNvSpPr/>
          <p:nvPr/>
        </p:nvSpPr>
        <p:spPr>
          <a:xfrm>
            <a:off x="395586" y="925551"/>
            <a:ext cx="1189733" cy="531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Opfok</a:t>
            </a:r>
          </a:p>
        </p:txBody>
      </p:sp>
      <p:sp>
        <p:nvSpPr>
          <p:cNvPr id="14" name="Rechthoek 13">
            <a:extLst>
              <a:ext uri="{FF2B5EF4-FFF2-40B4-BE49-F238E27FC236}">
                <a16:creationId xmlns:a16="http://schemas.microsoft.com/office/drawing/2014/main" id="{37136B82-8276-F28E-3E87-06A6AAFEB844}"/>
              </a:ext>
            </a:extLst>
          </p:cNvPr>
          <p:cNvSpPr/>
          <p:nvPr/>
        </p:nvSpPr>
        <p:spPr>
          <a:xfrm>
            <a:off x="395585" y="1984653"/>
            <a:ext cx="1189733" cy="531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Voer</a:t>
            </a:r>
          </a:p>
        </p:txBody>
      </p:sp>
      <p:sp>
        <p:nvSpPr>
          <p:cNvPr id="15" name="Rechthoek 14">
            <a:extLst>
              <a:ext uri="{FF2B5EF4-FFF2-40B4-BE49-F238E27FC236}">
                <a16:creationId xmlns:a16="http://schemas.microsoft.com/office/drawing/2014/main" id="{37080FF4-1D8A-AE03-F0BF-B6DD3077D993}"/>
              </a:ext>
            </a:extLst>
          </p:cNvPr>
          <p:cNvSpPr/>
          <p:nvPr/>
        </p:nvSpPr>
        <p:spPr>
          <a:xfrm>
            <a:off x="7023422" y="921669"/>
            <a:ext cx="1395749" cy="51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Sterfte</a:t>
            </a:r>
          </a:p>
        </p:txBody>
      </p:sp>
      <p:sp>
        <p:nvSpPr>
          <p:cNvPr id="16" name="Rechthoek 15">
            <a:extLst>
              <a:ext uri="{FF2B5EF4-FFF2-40B4-BE49-F238E27FC236}">
                <a16:creationId xmlns:a16="http://schemas.microsoft.com/office/drawing/2014/main" id="{AD613EDE-301A-073C-A95D-1C534CE3D19D}"/>
              </a:ext>
            </a:extLst>
          </p:cNvPr>
          <p:cNvSpPr/>
          <p:nvPr/>
        </p:nvSpPr>
        <p:spPr>
          <a:xfrm>
            <a:off x="7023422" y="2027651"/>
            <a:ext cx="1895706" cy="51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Uitstoot</a:t>
            </a:r>
          </a:p>
        </p:txBody>
      </p:sp>
      <p:cxnSp>
        <p:nvCxnSpPr>
          <p:cNvPr id="18" name="Rechte verbindingslijn met pijl 17">
            <a:extLst>
              <a:ext uri="{FF2B5EF4-FFF2-40B4-BE49-F238E27FC236}">
                <a16:creationId xmlns:a16="http://schemas.microsoft.com/office/drawing/2014/main" id="{454D5574-B78F-419E-59B0-72F2923E2D38}"/>
              </a:ext>
            </a:extLst>
          </p:cNvPr>
          <p:cNvCxnSpPr>
            <a:stCxn id="13" idx="3"/>
          </p:cNvCxnSpPr>
          <p:nvPr/>
        </p:nvCxnSpPr>
        <p:spPr>
          <a:xfrm flipV="1">
            <a:off x="1585319" y="1191408"/>
            <a:ext cx="94113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Rechte verbindingslijn met pijl 18">
            <a:extLst>
              <a:ext uri="{FF2B5EF4-FFF2-40B4-BE49-F238E27FC236}">
                <a16:creationId xmlns:a16="http://schemas.microsoft.com/office/drawing/2014/main" id="{8A6AEE20-171E-DD6E-2125-7B5168CDF302}"/>
              </a:ext>
            </a:extLst>
          </p:cNvPr>
          <p:cNvCxnSpPr/>
          <p:nvPr/>
        </p:nvCxnSpPr>
        <p:spPr>
          <a:xfrm flipV="1">
            <a:off x="1615633" y="2254314"/>
            <a:ext cx="94113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Rechte verbindingslijn met pijl 19">
            <a:extLst>
              <a:ext uri="{FF2B5EF4-FFF2-40B4-BE49-F238E27FC236}">
                <a16:creationId xmlns:a16="http://schemas.microsoft.com/office/drawing/2014/main" id="{046D4CF9-7FEC-EC66-83B4-687116A7D5F4}"/>
              </a:ext>
            </a:extLst>
          </p:cNvPr>
          <p:cNvCxnSpPr/>
          <p:nvPr/>
        </p:nvCxnSpPr>
        <p:spPr>
          <a:xfrm flipV="1">
            <a:off x="6051972" y="1191407"/>
            <a:ext cx="94113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Rechte verbindingslijn met pijl 20">
            <a:extLst>
              <a:ext uri="{FF2B5EF4-FFF2-40B4-BE49-F238E27FC236}">
                <a16:creationId xmlns:a16="http://schemas.microsoft.com/office/drawing/2014/main" id="{97555840-55A6-5A27-8F62-C5552707E3D6}"/>
              </a:ext>
            </a:extLst>
          </p:cNvPr>
          <p:cNvCxnSpPr/>
          <p:nvPr/>
        </p:nvCxnSpPr>
        <p:spPr>
          <a:xfrm flipV="1">
            <a:off x="6021660" y="2285064"/>
            <a:ext cx="94113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Rechte verbindingslijn met pijl 22">
            <a:extLst>
              <a:ext uri="{FF2B5EF4-FFF2-40B4-BE49-F238E27FC236}">
                <a16:creationId xmlns:a16="http://schemas.microsoft.com/office/drawing/2014/main" id="{7A8AA37F-2A4B-1B53-1BDA-0AE6FAB5466F}"/>
              </a:ext>
            </a:extLst>
          </p:cNvPr>
          <p:cNvCxnSpPr/>
          <p:nvPr/>
        </p:nvCxnSpPr>
        <p:spPr>
          <a:xfrm>
            <a:off x="4304370" y="1436496"/>
            <a:ext cx="0" cy="591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330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68D38-CE55-5D28-B796-67323C114179}"/>
              </a:ext>
            </a:extLst>
          </p:cNvPr>
          <p:cNvSpPr>
            <a:spLocks noGrp="1"/>
          </p:cNvSpPr>
          <p:nvPr>
            <p:ph type="title"/>
          </p:nvPr>
        </p:nvSpPr>
        <p:spPr/>
        <p:txBody>
          <a:bodyPr/>
          <a:lstStyle/>
          <a:p>
            <a:r>
              <a:rPr lang="nl-NL" dirty="0"/>
              <a:t>Berekening </a:t>
            </a:r>
            <a:r>
              <a:rPr lang="nl-NL" dirty="0" err="1"/>
              <a:t>omzet-snelheid</a:t>
            </a:r>
            <a:endParaRPr lang="nl-NL" dirty="0"/>
          </a:p>
        </p:txBody>
      </p:sp>
      <p:sp>
        <p:nvSpPr>
          <p:cNvPr id="3" name="Tijdelijke aanduiding voor inhoud 2">
            <a:extLst>
              <a:ext uri="{FF2B5EF4-FFF2-40B4-BE49-F238E27FC236}">
                <a16:creationId xmlns:a16="http://schemas.microsoft.com/office/drawing/2014/main" id="{615C1A7D-6F4E-363B-6A80-9509084033E5}"/>
              </a:ext>
            </a:extLst>
          </p:cNvPr>
          <p:cNvSpPr>
            <a:spLocks noGrp="1"/>
          </p:cNvSpPr>
          <p:nvPr>
            <p:ph idx="1"/>
          </p:nvPr>
        </p:nvSpPr>
        <p:spPr>
          <a:xfrm>
            <a:off x="300562" y="877064"/>
            <a:ext cx="13370486" cy="4991913"/>
          </a:xfrm>
        </p:spPr>
        <p:txBody>
          <a:bodyPr/>
          <a:lstStyle/>
          <a:p>
            <a:pPr marL="0" indent="0">
              <a:buNone/>
            </a:pPr>
            <a:r>
              <a:rPr lang="nl-NL" dirty="0"/>
              <a:t>25 kg Big =======</a:t>
            </a:r>
            <a:r>
              <a:rPr lang="nl-NL" dirty="0">
                <a:sym typeface="Wingdings" panose="05000000000000000000" pitchFamily="2" charset="2"/>
              </a:rPr>
              <a:t> 112,2 kg levend (=77,5% = 87 kg geslacht gewicht)</a:t>
            </a:r>
          </a:p>
          <a:p>
            <a:pPr marL="0" indent="0">
              <a:buNone/>
            </a:pPr>
            <a:r>
              <a:rPr lang="nl-NL" dirty="0">
                <a:sym typeface="Wingdings" panose="05000000000000000000" pitchFamily="2" charset="2"/>
              </a:rPr>
              <a:t>Gegroeid 112,2 – 25 = 87,2 kg gegroeid</a:t>
            </a:r>
          </a:p>
          <a:p>
            <a:pPr marL="0" indent="0">
              <a:buNone/>
            </a:pPr>
            <a:r>
              <a:rPr lang="nl-NL" dirty="0">
                <a:sym typeface="Wingdings" panose="05000000000000000000" pitchFamily="2" charset="2"/>
              </a:rPr>
              <a:t>812 Gram groei per dag = 0,812 kg groei </a:t>
            </a:r>
          </a:p>
          <a:p>
            <a:pPr marL="0" indent="0">
              <a:buNone/>
            </a:pPr>
            <a:r>
              <a:rPr lang="nl-NL" dirty="0">
                <a:sym typeface="Wingdings" panose="05000000000000000000" pitchFamily="2" charset="2"/>
              </a:rPr>
              <a:t>1 ronde is 87,2 / 0,812= 106,2 dagen plus 7dagen leegstand= 113,2 dagen</a:t>
            </a:r>
          </a:p>
          <a:p>
            <a:pPr marL="0" indent="0">
              <a:buNone/>
            </a:pPr>
            <a:r>
              <a:rPr lang="nl-NL" dirty="0">
                <a:sym typeface="Wingdings" panose="05000000000000000000" pitchFamily="2" charset="2"/>
              </a:rPr>
              <a:t>365 dagen per jaar / 113,2 = </a:t>
            </a:r>
            <a:r>
              <a:rPr lang="nl-NL" dirty="0">
                <a:highlight>
                  <a:srgbClr val="FFFF00"/>
                </a:highlight>
                <a:sym typeface="Wingdings" panose="05000000000000000000" pitchFamily="2" charset="2"/>
              </a:rPr>
              <a:t>3,22</a:t>
            </a:r>
            <a:r>
              <a:rPr lang="nl-NL" dirty="0">
                <a:sym typeface="Wingdings" panose="05000000000000000000" pitchFamily="2" charset="2"/>
              </a:rPr>
              <a:t> rondes per varkensplaats </a:t>
            </a:r>
            <a:r>
              <a:rPr lang="nl-NL" sz="2000" dirty="0">
                <a:highlight>
                  <a:srgbClr val="FFFF00"/>
                </a:highlight>
                <a:sym typeface="Wingdings" panose="05000000000000000000" pitchFamily="2" charset="2"/>
              </a:rPr>
              <a:t>Exclusief</a:t>
            </a:r>
            <a:r>
              <a:rPr lang="nl-NL" dirty="0">
                <a:sym typeface="Wingdings" panose="05000000000000000000" pitchFamily="2" charset="2"/>
              </a:rPr>
              <a:t> uitval</a:t>
            </a:r>
          </a:p>
          <a:p>
            <a:pPr marL="0" indent="0">
              <a:buNone/>
            </a:pPr>
            <a:r>
              <a:rPr lang="nl-NL" dirty="0">
                <a:sym typeface="Wingdings" panose="05000000000000000000" pitchFamily="2" charset="2"/>
              </a:rPr>
              <a:t>De uitval is 2,1% </a:t>
            </a:r>
          </a:p>
          <a:p>
            <a:pPr marL="0" indent="0">
              <a:buNone/>
            </a:pPr>
            <a:r>
              <a:rPr lang="nl-NL" dirty="0">
                <a:sym typeface="Wingdings" panose="05000000000000000000" pitchFamily="2" charset="2"/>
              </a:rPr>
              <a:t>In het begin is de bezetting 100% min 2,1% is 97,9%</a:t>
            </a:r>
          </a:p>
          <a:p>
            <a:pPr marL="0" indent="0">
              <a:buNone/>
            </a:pPr>
            <a:r>
              <a:rPr lang="nl-NL" dirty="0">
                <a:sym typeface="Wingdings" panose="05000000000000000000" pitchFamily="2" charset="2"/>
              </a:rPr>
              <a:t>Gemiddelde bezetting is 100 + 97,9 / 2 = 98,95% </a:t>
            </a:r>
          </a:p>
          <a:p>
            <a:pPr marL="0" indent="0">
              <a:buNone/>
            </a:pPr>
            <a:r>
              <a:rPr lang="nl-NL" dirty="0">
                <a:sym typeface="Wingdings" panose="05000000000000000000" pitchFamily="2" charset="2"/>
              </a:rPr>
              <a:t>3,22 x 98,95% = </a:t>
            </a:r>
            <a:r>
              <a:rPr lang="nl-NL" dirty="0">
                <a:highlight>
                  <a:srgbClr val="FFFF00"/>
                </a:highlight>
                <a:sym typeface="Wingdings" panose="05000000000000000000" pitchFamily="2" charset="2"/>
              </a:rPr>
              <a:t>3,19 Rondes per jaar inclusief uitval</a:t>
            </a: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p:txBody>
      </p:sp>
      <p:sp>
        <p:nvSpPr>
          <p:cNvPr id="4" name="Tijdelijke aanduiding voor datum 3">
            <a:extLst>
              <a:ext uri="{FF2B5EF4-FFF2-40B4-BE49-F238E27FC236}">
                <a16:creationId xmlns:a16="http://schemas.microsoft.com/office/drawing/2014/main" id="{C00D7DC5-F719-9D23-9E53-6E3127D92703}"/>
              </a:ext>
            </a:extLst>
          </p:cNvPr>
          <p:cNvSpPr>
            <a:spLocks noGrp="1"/>
          </p:cNvSpPr>
          <p:nvPr>
            <p:ph type="dt" sz="half" idx="10"/>
          </p:nvPr>
        </p:nvSpPr>
        <p:spPr/>
        <p:txBody>
          <a:bodyPr/>
          <a:lstStyle/>
          <a:p>
            <a:fld id="{5DD8805B-C73B-4907-9377-FC5FEFF5C94B}" type="datetime1">
              <a:rPr lang="nl-NL" noProof="0" smtClean="0"/>
              <a:t>6-3-2023</a:t>
            </a:fld>
            <a:endParaRPr lang="nl-NL" noProof="0" dirty="0"/>
          </a:p>
        </p:txBody>
      </p:sp>
      <p:sp>
        <p:nvSpPr>
          <p:cNvPr id="5" name="Tijdelijke aanduiding voor voettekst 4">
            <a:extLst>
              <a:ext uri="{FF2B5EF4-FFF2-40B4-BE49-F238E27FC236}">
                <a16:creationId xmlns:a16="http://schemas.microsoft.com/office/drawing/2014/main" id="{67F41E10-18E4-E30C-8716-4AFB6638C358}"/>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E911378B-C677-9DCA-B538-424D6E105A97}"/>
              </a:ext>
            </a:extLst>
          </p:cNvPr>
          <p:cNvSpPr>
            <a:spLocks noGrp="1"/>
          </p:cNvSpPr>
          <p:nvPr>
            <p:ph type="sldNum" sz="quarter" idx="12"/>
          </p:nvPr>
        </p:nvSpPr>
        <p:spPr/>
        <p:txBody>
          <a:bodyPr/>
          <a:lstStyle/>
          <a:p>
            <a:fld id="{45B76B8B-DE07-48A4-9913-B57A52F2F853}" type="slidenum">
              <a:rPr lang="nl-NL" noProof="0" smtClean="0"/>
              <a:t>63</a:t>
            </a:fld>
            <a:endParaRPr lang="nl-NL" noProof="0"/>
          </a:p>
        </p:txBody>
      </p:sp>
    </p:spTree>
    <p:extLst>
      <p:ext uri="{BB962C8B-B14F-4D97-AF65-F5344CB8AC3E}">
        <p14:creationId xmlns:p14="http://schemas.microsoft.com/office/powerpoint/2010/main" val="173495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6162" y="260648"/>
            <a:ext cx="6624736" cy="850900"/>
          </a:xfrm>
        </p:spPr>
        <p:txBody>
          <a:bodyPr/>
          <a:lstStyle/>
          <a:p>
            <a:pPr algn="l" eaLnBrk="1" hangingPunct="1"/>
            <a:r>
              <a:rPr lang="nl-NL" altLang="nl-NL" sz="3200" u="sng" dirty="0">
                <a:latin typeface="Comic Sans MS" panose="030F0702030302020204" pitchFamily="66" charset="0"/>
              </a:rPr>
              <a:t>Het aantal afgeleverde varkens</a:t>
            </a:r>
          </a:p>
        </p:txBody>
      </p:sp>
      <p:sp>
        <p:nvSpPr>
          <p:cNvPr id="37891" name="Rectangle 3"/>
          <p:cNvSpPr>
            <a:spLocks noGrp="1" noChangeArrowheads="1"/>
          </p:cNvSpPr>
          <p:nvPr>
            <p:ph idx="1"/>
          </p:nvPr>
        </p:nvSpPr>
        <p:spPr>
          <a:xfrm>
            <a:off x="326162" y="1412776"/>
            <a:ext cx="7920111" cy="1440160"/>
          </a:xfrm>
        </p:spPr>
        <p:txBody>
          <a:bodyPr/>
          <a:lstStyle/>
          <a:p>
            <a:pPr marL="0" indent="0" eaLnBrk="1" hangingPunct="1">
              <a:buFont typeface="Arial" panose="020B0604020202020204" pitchFamily="34" charset="0"/>
              <a:buNone/>
            </a:pPr>
            <a:r>
              <a:rPr lang="nl-NL" altLang="nl-NL" sz="2400" dirty="0">
                <a:latin typeface="Calibri" panose="020F0502020204030204" pitchFamily="34" charset="0"/>
                <a:cs typeface="Calibri" panose="020F0502020204030204" pitchFamily="34" charset="0"/>
              </a:rPr>
              <a:t>Omzet: waarde van verkopen – waarde van aankopen</a:t>
            </a:r>
          </a:p>
          <a:p>
            <a:pPr marL="0" indent="0" eaLnBrk="1" hangingPunct="1">
              <a:buFont typeface="Arial" panose="020B0604020202020204" pitchFamily="34" charset="0"/>
              <a:buNone/>
            </a:pPr>
            <a:endParaRPr lang="nl-NL" altLang="nl-NL" sz="2400" dirty="0">
              <a:latin typeface="Calibri" panose="020F0502020204030204" pitchFamily="34" charset="0"/>
              <a:cs typeface="Calibri" panose="020F0502020204030204" pitchFamily="34" charset="0"/>
            </a:endParaRPr>
          </a:p>
          <a:p>
            <a:pPr marL="0" indent="0" eaLnBrk="1" hangingPunct="1">
              <a:buFont typeface="Arial" panose="020B0604020202020204" pitchFamily="34" charset="0"/>
              <a:buNone/>
            </a:pPr>
            <a:r>
              <a:rPr lang="nl-NL" altLang="nl-NL" sz="2400" dirty="0">
                <a:latin typeface="Calibri" panose="020F0502020204030204" pitchFamily="34" charset="0"/>
                <a:cs typeface="Calibri" panose="020F0502020204030204" pitchFamily="34" charset="0"/>
              </a:rPr>
              <a:t>Aanwas: waarde eindbalans – waarde beginbalans</a:t>
            </a:r>
          </a:p>
        </p:txBody>
      </p:sp>
      <p:sp>
        <p:nvSpPr>
          <p:cNvPr id="37892" name="Rectangle 2"/>
          <p:cNvSpPr txBox="1">
            <a:spLocks noChangeArrowheads="1"/>
          </p:cNvSpPr>
          <p:nvPr/>
        </p:nvSpPr>
        <p:spPr bwMode="auto">
          <a:xfrm>
            <a:off x="268690" y="3284984"/>
            <a:ext cx="72104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u="sng" dirty="0">
                <a:latin typeface="Comic Sans MS" panose="030F0702030302020204" pitchFamily="66" charset="0"/>
              </a:rPr>
              <a:t>Toegerekende kosten vleesvarken:</a:t>
            </a:r>
          </a:p>
        </p:txBody>
      </p:sp>
      <p:sp>
        <p:nvSpPr>
          <p:cNvPr id="5" name="Rectangle 3"/>
          <p:cNvSpPr txBox="1">
            <a:spLocks noChangeArrowheads="1"/>
          </p:cNvSpPr>
          <p:nvPr/>
        </p:nvSpPr>
        <p:spPr bwMode="auto">
          <a:xfrm>
            <a:off x="267534" y="4234284"/>
            <a:ext cx="7920111" cy="236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nl-NL" altLang="nl-NL" sz="2400" dirty="0">
                <a:latin typeface="Calibri" panose="020F0502020204030204" pitchFamily="34" charset="0"/>
                <a:cs typeface="Calibri" panose="020F0502020204030204" pitchFamily="34" charset="0"/>
              </a:rPr>
              <a:t>Aankoop big</a:t>
            </a:r>
          </a:p>
          <a:p>
            <a:pPr eaLnBrk="1" hangingPunct="1"/>
            <a:r>
              <a:rPr lang="nl-NL" altLang="nl-NL" sz="2400" dirty="0">
                <a:latin typeface="Calibri" panose="020F0502020204030204" pitchFamily="34" charset="0"/>
                <a:cs typeface="Calibri" panose="020F0502020204030204" pitchFamily="34" charset="0"/>
              </a:rPr>
              <a:t>Voerkosten</a:t>
            </a:r>
          </a:p>
          <a:p>
            <a:pPr eaLnBrk="1" hangingPunct="1"/>
            <a:r>
              <a:rPr lang="nl-NL" altLang="nl-NL" sz="2400" dirty="0">
                <a:latin typeface="Comic Sans MS" panose="030F0702030302020204" pitchFamily="66" charset="0"/>
              </a:rPr>
              <a:t>……..</a:t>
            </a:r>
          </a:p>
          <a:p>
            <a:pPr eaLnBrk="1" hangingPunct="1"/>
            <a:r>
              <a:rPr lang="nl-NL" altLang="nl-NL" sz="2400" dirty="0">
                <a:latin typeface="Comic Sans MS" panose="030F0702030302020204" pitchFamily="66" charset="0"/>
              </a:rPr>
              <a:t>………</a:t>
            </a:r>
          </a:p>
        </p:txBody>
      </p:sp>
      <p:sp>
        <p:nvSpPr>
          <p:cNvPr id="6" name="Rectangle 5"/>
          <p:cNvSpPr txBox="1">
            <a:spLocks noChangeArrowheads="1"/>
          </p:cNvSpPr>
          <p:nvPr/>
        </p:nvSpPr>
        <p:spPr bwMode="auto">
          <a:xfrm>
            <a:off x="4716016" y="4437112"/>
            <a:ext cx="1031875" cy="647700"/>
          </a:xfrm>
          <a:prstGeom prst="rect">
            <a:avLst/>
          </a:prstGeom>
          <a:solidFill>
            <a:schemeClr val="tx2">
              <a:lumMod val="40000"/>
              <a:lumOff val="60000"/>
            </a:schemeClr>
          </a:solidFill>
          <a:ln w="9525">
            <a:solidFill>
              <a:schemeClr val="tx1"/>
            </a:solidFill>
            <a:miter lim="800000"/>
            <a:headEnd/>
            <a:tailEnd/>
          </a:ln>
          <a:effectLst/>
        </p:spPr>
        <p:txBody>
          <a:bodyPr wrap="none"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nl-NL" sz="2000" dirty="0">
                <a:latin typeface="Comic Sans MS" pitchFamily="66" charset="0"/>
              </a:rPr>
              <a:t>pag.</a:t>
            </a:r>
            <a:r>
              <a:rPr lang="nl-NL" sz="2400" dirty="0">
                <a:latin typeface="Comic Sans MS" pitchFamily="66" charset="0"/>
              </a:rPr>
              <a:t> 45</a:t>
            </a:r>
          </a:p>
        </p:txBody>
      </p:sp>
    </p:spTree>
    <p:extLst>
      <p:ext uri="{BB962C8B-B14F-4D97-AF65-F5344CB8AC3E}">
        <p14:creationId xmlns:p14="http://schemas.microsoft.com/office/powerpoint/2010/main" val="568459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987824" y="260648"/>
            <a:ext cx="3384376" cy="648072"/>
          </a:xfrm>
        </p:spPr>
        <p:txBody>
          <a:bodyPr/>
          <a:lstStyle/>
          <a:p>
            <a:pPr algn="l" eaLnBrk="1" hangingPunct="1"/>
            <a:r>
              <a:rPr lang="nl-NL" altLang="nl-NL" sz="3200" u="sng" dirty="0">
                <a:latin typeface="Comic Sans MS" panose="030F0702030302020204" pitchFamily="66" charset="0"/>
              </a:rPr>
              <a:t>De voerkosten:</a:t>
            </a:r>
          </a:p>
        </p:txBody>
      </p:sp>
      <p:sp>
        <p:nvSpPr>
          <p:cNvPr id="37891" name="Rectangle 3"/>
          <p:cNvSpPr>
            <a:spLocks noGrp="1" noChangeArrowheads="1"/>
          </p:cNvSpPr>
          <p:nvPr>
            <p:ph idx="1"/>
          </p:nvPr>
        </p:nvSpPr>
        <p:spPr>
          <a:xfrm>
            <a:off x="242413" y="1079128"/>
            <a:ext cx="8074003" cy="5374208"/>
          </a:xfrm>
        </p:spPr>
        <p:txBody>
          <a:bodyPr/>
          <a:lstStyle/>
          <a:p>
            <a:pPr marL="0" indent="0" eaLnBrk="1" hangingPunct="1">
              <a:buFont typeface="Arial" panose="020B0604020202020204" pitchFamily="34" charset="0"/>
              <a:buNone/>
            </a:pPr>
            <a:r>
              <a:rPr lang="nl-NL" altLang="nl-NL" sz="2400" dirty="0">
                <a:latin typeface="Calibri" panose="020F0502020204030204" pitchFamily="34" charset="0"/>
                <a:cs typeface="Calibri" panose="020F0502020204030204" pitchFamily="34" charset="0"/>
              </a:rPr>
              <a:t>Afhankelijk van:</a:t>
            </a:r>
          </a:p>
          <a:p>
            <a:pPr eaLnBrk="1" hangingPunct="1"/>
            <a:r>
              <a:rPr lang="nl-NL" altLang="nl-NL" sz="2400" dirty="0">
                <a:latin typeface="Calibri" panose="020F0502020204030204" pitchFamily="34" charset="0"/>
                <a:cs typeface="Calibri" panose="020F0502020204030204" pitchFamily="34" charset="0"/>
              </a:rPr>
              <a:t>Voederconversie : kg voer per kg groei</a:t>
            </a:r>
          </a:p>
          <a:p>
            <a:pPr eaLnBrk="1" hangingPunct="1"/>
            <a:r>
              <a:rPr lang="nl-NL" altLang="nl-NL" sz="2400" dirty="0">
                <a:latin typeface="Calibri" panose="020F0502020204030204" pitchFamily="34" charset="0"/>
                <a:cs typeface="Calibri" panose="020F0502020204030204" pitchFamily="34" charset="0"/>
              </a:rPr>
              <a:t>Prijs van voer</a:t>
            </a:r>
          </a:p>
          <a:p>
            <a:pPr eaLnBrk="1" hangingPunct="1"/>
            <a:endParaRPr lang="nl-NL" altLang="nl-NL" sz="2400" dirty="0">
              <a:latin typeface="Calibri" panose="020F0502020204030204" pitchFamily="34" charset="0"/>
              <a:cs typeface="Calibri" panose="020F0502020204030204" pitchFamily="34" charset="0"/>
            </a:endParaRPr>
          </a:p>
          <a:p>
            <a:pPr marL="0" indent="0" eaLnBrk="1" hangingPunct="1">
              <a:buNone/>
            </a:pPr>
            <a:endParaRPr lang="nl-NL" altLang="nl-NL" sz="2400" dirty="0">
              <a:latin typeface="Calibri" panose="020F0502020204030204" pitchFamily="34" charset="0"/>
              <a:cs typeface="Calibri" panose="020F0502020204030204" pitchFamily="34" charset="0"/>
            </a:endParaRPr>
          </a:p>
          <a:p>
            <a:pPr marL="0" indent="0" eaLnBrk="1" hangingPunct="1">
              <a:buNone/>
            </a:pPr>
            <a:r>
              <a:rPr lang="nl-NL" altLang="nl-NL" sz="2400" dirty="0">
                <a:latin typeface="Calibri" panose="020F0502020204030204" pitchFamily="34" charset="0"/>
                <a:cs typeface="Calibri" panose="020F0502020204030204" pitchFamily="34" charset="0"/>
              </a:rPr>
              <a:t>Voerkosten per </a:t>
            </a:r>
            <a:r>
              <a:rPr lang="nl-NL" altLang="nl-NL" sz="2400" u="sng" dirty="0">
                <a:latin typeface="Calibri" panose="020F0502020204030204" pitchFamily="34" charset="0"/>
                <a:cs typeface="Calibri" panose="020F0502020204030204" pitchFamily="34" charset="0"/>
              </a:rPr>
              <a:t>gemiddeld aanwezig</a:t>
            </a:r>
            <a:r>
              <a:rPr lang="nl-NL" altLang="nl-NL" sz="2400" dirty="0">
                <a:latin typeface="Calibri" panose="020F0502020204030204" pitchFamily="34" charset="0"/>
                <a:cs typeface="Calibri" panose="020F0502020204030204" pitchFamily="34" charset="0"/>
              </a:rPr>
              <a:t> varken:</a:t>
            </a:r>
          </a:p>
          <a:p>
            <a:pPr marL="0" indent="0" eaLnBrk="1" hangingPunct="1">
              <a:buNone/>
            </a:pPr>
            <a:r>
              <a:rPr lang="nl-NL" altLang="nl-NL" sz="2400" dirty="0">
                <a:latin typeface="Calibri" panose="020F0502020204030204" pitchFamily="34" charset="0"/>
                <a:cs typeface="Calibri" panose="020F0502020204030204" pitchFamily="34" charset="0"/>
              </a:rPr>
              <a:t>             voerkosten per varken  x aantal rondes </a:t>
            </a:r>
          </a:p>
          <a:p>
            <a:pPr marL="0" indent="0" eaLnBrk="1" hangingPunct="1">
              <a:buNone/>
            </a:pPr>
            <a:endParaRPr lang="nl-NL" altLang="nl-NL" sz="2400" dirty="0">
              <a:latin typeface="Calibri" panose="020F0502020204030204" pitchFamily="34" charset="0"/>
              <a:cs typeface="Calibri" panose="020F0502020204030204" pitchFamily="34" charset="0"/>
            </a:endParaRPr>
          </a:p>
          <a:p>
            <a:pPr marL="0" indent="0" eaLnBrk="1" hangingPunct="1">
              <a:buNone/>
            </a:pPr>
            <a:r>
              <a:rPr lang="nl-NL" altLang="nl-NL" sz="2400" u="sng" dirty="0">
                <a:latin typeface="Calibri" panose="020F0502020204030204" pitchFamily="34" charset="0"/>
                <a:cs typeface="Calibri" panose="020F0502020204030204" pitchFamily="34" charset="0"/>
              </a:rPr>
              <a:t>Voorbeeld:</a:t>
            </a:r>
          </a:p>
          <a:p>
            <a:pPr eaLnBrk="1" hangingPunct="1"/>
            <a:r>
              <a:rPr lang="nl-NL" altLang="nl-NL" sz="2400" dirty="0">
                <a:latin typeface="Calibri" panose="020F0502020204030204" pitchFamily="34" charset="0"/>
                <a:cs typeface="Calibri" panose="020F0502020204030204" pitchFamily="34" charset="0"/>
              </a:rPr>
              <a:t>Voerkosten per varken: € 60,-</a:t>
            </a:r>
          </a:p>
          <a:p>
            <a:pPr eaLnBrk="1" hangingPunct="1"/>
            <a:r>
              <a:rPr lang="nl-NL" altLang="nl-NL" sz="2400" dirty="0">
                <a:latin typeface="Calibri" panose="020F0502020204030204" pitchFamily="34" charset="0"/>
                <a:cs typeface="Calibri" panose="020F0502020204030204" pitchFamily="34" charset="0"/>
              </a:rPr>
              <a:t>Aantal rondes:  3,0</a:t>
            </a:r>
          </a:p>
          <a:p>
            <a:pPr marL="0" indent="0" eaLnBrk="1" hangingPunct="1">
              <a:buNone/>
            </a:pPr>
            <a:r>
              <a:rPr lang="nl-NL" altLang="nl-NL" sz="2400" dirty="0">
                <a:latin typeface="Calibri" panose="020F0502020204030204" pitchFamily="34" charset="0"/>
                <a:cs typeface="Calibri" panose="020F0502020204030204" pitchFamily="34" charset="0"/>
              </a:rPr>
              <a:t>-&gt; voerkosten per gemiddeld aanwezig vleesvarken: € 180,-</a:t>
            </a:r>
          </a:p>
          <a:p>
            <a:pPr marL="0" indent="0" eaLnBrk="1" hangingPunct="1">
              <a:buFont typeface="Arial" panose="020B0604020202020204" pitchFamily="34" charset="0"/>
              <a:buNone/>
            </a:pPr>
            <a:endParaRPr lang="nl-NL" altLang="nl-NL" sz="2400" dirty="0">
              <a:latin typeface="Comic Sans MS" panose="030F0702030302020204" pitchFamily="66" charset="0"/>
            </a:endParaRPr>
          </a:p>
        </p:txBody>
      </p:sp>
      <p:sp>
        <p:nvSpPr>
          <p:cNvPr id="6" name="Rectangle 5"/>
          <p:cNvSpPr txBox="1">
            <a:spLocks noChangeArrowheads="1"/>
          </p:cNvSpPr>
          <p:nvPr/>
        </p:nvSpPr>
        <p:spPr bwMode="auto">
          <a:xfrm>
            <a:off x="7380312" y="1475358"/>
            <a:ext cx="1031875" cy="647700"/>
          </a:xfrm>
          <a:prstGeom prst="rect">
            <a:avLst/>
          </a:prstGeom>
          <a:solidFill>
            <a:schemeClr val="tx2">
              <a:lumMod val="40000"/>
              <a:lumOff val="60000"/>
            </a:schemeClr>
          </a:solidFill>
          <a:ln w="9525">
            <a:solidFill>
              <a:schemeClr val="tx1"/>
            </a:solidFill>
            <a:miter lim="800000"/>
            <a:headEnd/>
            <a:tailEnd/>
          </a:ln>
          <a:effectLst/>
        </p:spPr>
        <p:txBody>
          <a:bodyPr wrap="none"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nl-NL" sz="2000" dirty="0">
                <a:latin typeface="Comic Sans MS" pitchFamily="66" charset="0"/>
              </a:rPr>
              <a:t>pag.</a:t>
            </a:r>
            <a:r>
              <a:rPr lang="nl-NL" sz="2400" dirty="0">
                <a:latin typeface="Comic Sans MS" pitchFamily="66" charset="0"/>
              </a:rPr>
              <a:t> 46</a:t>
            </a:r>
          </a:p>
        </p:txBody>
      </p:sp>
    </p:spTree>
    <p:extLst>
      <p:ext uri="{BB962C8B-B14F-4D97-AF65-F5344CB8AC3E}">
        <p14:creationId xmlns:p14="http://schemas.microsoft.com/office/powerpoint/2010/main" val="917120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78656" y="304388"/>
            <a:ext cx="7786688" cy="561975"/>
          </a:xfrm>
        </p:spPr>
        <p:txBody>
          <a:bodyPr/>
          <a:lstStyle/>
          <a:p>
            <a:pPr algn="l" eaLnBrk="1" hangingPunct="1"/>
            <a:r>
              <a:rPr lang="nl-NL" altLang="nl-NL" sz="3200" u="sng" dirty="0">
                <a:latin typeface="Comic Sans MS" panose="030F0702030302020204" pitchFamily="66" charset="0"/>
              </a:rPr>
              <a:t>Voederconversie en voerkosten</a:t>
            </a:r>
          </a:p>
        </p:txBody>
      </p:sp>
      <p:sp>
        <p:nvSpPr>
          <p:cNvPr id="29699" name="Rectangle 3"/>
          <p:cNvSpPr txBox="1">
            <a:spLocks noChangeArrowheads="1"/>
          </p:cNvSpPr>
          <p:nvPr/>
        </p:nvSpPr>
        <p:spPr bwMode="auto">
          <a:xfrm>
            <a:off x="179388" y="908050"/>
            <a:ext cx="86407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nl-NL" sz="2400" dirty="0">
                <a:cs typeface="Calibri" panose="020F0502020204030204" pitchFamily="34" charset="0"/>
              </a:rPr>
              <a:t>   </a:t>
            </a:r>
            <a:r>
              <a:rPr lang="nl-NL" altLang="nl-NL" sz="2600" dirty="0">
                <a:cs typeface="Calibri" panose="020F0502020204030204" pitchFamily="34" charset="0"/>
              </a:rPr>
              <a:t>25 kg (big)  --------</a:t>
            </a:r>
            <a:r>
              <a:rPr lang="nl-NL" altLang="nl-NL" sz="2600" dirty="0">
                <a:cs typeface="Calibri" panose="020F0502020204030204" pitchFamily="34" charset="0"/>
                <a:sym typeface="Wingdings" panose="05000000000000000000" pitchFamily="2" charset="2"/>
              </a:rPr>
              <a:t>	112,2 kg levend </a:t>
            </a:r>
            <a:br>
              <a:rPr lang="nl-NL" altLang="nl-NL" sz="2400" dirty="0">
                <a:cs typeface="Calibri" panose="020F0502020204030204" pitchFamily="34" charset="0"/>
                <a:sym typeface="Wingdings" panose="05000000000000000000" pitchFamily="2" charset="2"/>
              </a:rPr>
            </a:br>
            <a:r>
              <a:rPr lang="nl-NL" altLang="nl-NL" sz="2400" dirty="0">
                <a:cs typeface="Calibri" panose="020F0502020204030204" pitchFamily="34" charset="0"/>
                <a:sym typeface="Wingdings" panose="05000000000000000000" pitchFamily="2" charset="2"/>
              </a:rPr>
              <a:t> 				      </a:t>
            </a:r>
            <a:r>
              <a:rPr lang="nl-NL" altLang="nl-NL" sz="2200" dirty="0">
                <a:cs typeface="Calibri" panose="020F0502020204030204" pitchFamily="34" charset="0"/>
                <a:sym typeface="Wingdings" panose="05000000000000000000" pitchFamily="2" charset="2"/>
              </a:rPr>
              <a:t>(= 77,5 % = 87kg geslacht)</a:t>
            </a:r>
            <a:r>
              <a:rPr lang="nl-NL" altLang="nl-NL" sz="2400" dirty="0">
                <a:latin typeface="Comic Sans MS" panose="030F0702030302020204" pitchFamily="66" charset="0"/>
              </a:rPr>
              <a:t>	</a:t>
            </a:r>
          </a:p>
          <a:p>
            <a:pPr eaLnBrk="1" hangingPunct="1">
              <a:buFont typeface="Arial" panose="020B0604020202020204" pitchFamily="34" charset="0"/>
              <a:buNone/>
            </a:pPr>
            <a:endParaRPr lang="nl-NL" altLang="nl-NL" sz="2400" dirty="0">
              <a:latin typeface="Comic Sans MS" panose="030F0702030302020204" pitchFamily="66" charset="0"/>
            </a:endParaRPr>
          </a:p>
          <a:p>
            <a:pPr eaLnBrk="1" hangingPunct="1">
              <a:buFont typeface="Arial" panose="020B0604020202020204" pitchFamily="34" charset="0"/>
              <a:buNone/>
            </a:pPr>
            <a:endParaRPr lang="nl-NL" altLang="nl-NL" sz="2400" dirty="0">
              <a:latin typeface="Comic Sans MS" panose="030F0702030302020204" pitchFamily="66" charset="0"/>
            </a:endParaRPr>
          </a:p>
        </p:txBody>
      </p:sp>
      <p:sp>
        <p:nvSpPr>
          <p:cNvPr id="5" name="Rectangle 5"/>
          <p:cNvSpPr txBox="1">
            <a:spLocks noChangeArrowheads="1"/>
          </p:cNvSpPr>
          <p:nvPr/>
        </p:nvSpPr>
        <p:spPr bwMode="auto">
          <a:xfrm>
            <a:off x="121257" y="1988840"/>
            <a:ext cx="8855104" cy="352839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None/>
              <a:defRPr/>
            </a:pPr>
            <a:r>
              <a:rPr lang="nl-NL" sz="2400" dirty="0">
                <a:latin typeface="Calibri" pitchFamily="34" charset="0"/>
              </a:rPr>
              <a:t>Gegroeid: 112,2 – 25 = 87,2 kg groei</a:t>
            </a:r>
          </a:p>
          <a:p>
            <a:pPr>
              <a:spcBef>
                <a:spcPct val="20000"/>
              </a:spcBef>
              <a:buFont typeface="Arial" charset="0"/>
              <a:buNone/>
              <a:defRPr/>
            </a:pPr>
            <a:r>
              <a:rPr lang="nl-NL" sz="2400" dirty="0">
                <a:latin typeface="Calibri" pitchFamily="34" charset="0"/>
              </a:rPr>
              <a:t> </a:t>
            </a:r>
          </a:p>
          <a:p>
            <a:pPr>
              <a:spcBef>
                <a:spcPct val="20000"/>
              </a:spcBef>
              <a:buFont typeface="Arial" charset="0"/>
              <a:buNone/>
              <a:defRPr/>
            </a:pPr>
            <a:r>
              <a:rPr lang="nl-NL" sz="2400" dirty="0">
                <a:latin typeface="Calibri" pitchFamily="34" charset="0"/>
              </a:rPr>
              <a:t>Voerverbruik = 231 kg  (à   €  0,17  per kg)</a:t>
            </a:r>
          </a:p>
          <a:p>
            <a:pPr>
              <a:spcBef>
                <a:spcPct val="20000"/>
              </a:spcBef>
              <a:buFont typeface="Arial" charset="0"/>
              <a:buNone/>
              <a:defRPr/>
            </a:pPr>
            <a:r>
              <a:rPr lang="nl-NL" sz="2400" dirty="0">
                <a:latin typeface="Calibri" pitchFamily="34" charset="0"/>
              </a:rPr>
              <a:t>-&gt; VC = voederconversie = kg voer / kg groei = 231 / 87,2 =   2,65</a:t>
            </a:r>
          </a:p>
          <a:p>
            <a:pPr>
              <a:spcBef>
                <a:spcPct val="20000"/>
              </a:spcBef>
              <a:buFont typeface="Arial" charset="0"/>
              <a:buNone/>
              <a:defRPr/>
            </a:pPr>
            <a:r>
              <a:rPr lang="nl-NL" sz="2400" dirty="0">
                <a:latin typeface="Calibri" pitchFamily="34" charset="0"/>
              </a:rPr>
              <a:t>-&gt; voerkosten per kg groei	= (231 x 0,17) /87,2 </a:t>
            </a:r>
          </a:p>
          <a:p>
            <a:pPr>
              <a:spcBef>
                <a:spcPct val="20000"/>
              </a:spcBef>
              <a:buFont typeface="Arial" charset="0"/>
              <a:buNone/>
              <a:defRPr/>
            </a:pPr>
            <a:r>
              <a:rPr lang="nl-NL" sz="2400" dirty="0">
                <a:latin typeface="Calibri" pitchFamily="34" charset="0"/>
              </a:rPr>
              <a:t>				=      € 39,27   / 87,2   = € 0,45</a:t>
            </a:r>
          </a:p>
        </p:txBody>
      </p:sp>
      <p:sp>
        <p:nvSpPr>
          <p:cNvPr id="11" name="Rectangle 5"/>
          <p:cNvSpPr txBox="1">
            <a:spLocks noChangeArrowheads="1"/>
          </p:cNvSpPr>
          <p:nvPr/>
        </p:nvSpPr>
        <p:spPr bwMode="auto">
          <a:xfrm>
            <a:off x="7010064" y="730250"/>
            <a:ext cx="1031875" cy="647700"/>
          </a:xfrm>
          <a:prstGeom prst="rect">
            <a:avLst/>
          </a:prstGeom>
          <a:solidFill>
            <a:schemeClr val="tx2">
              <a:lumMod val="40000"/>
              <a:lumOff val="60000"/>
            </a:schemeClr>
          </a:solidFill>
          <a:ln w="9525">
            <a:solidFill>
              <a:schemeClr val="tx1"/>
            </a:solidFill>
            <a:miter lim="800000"/>
            <a:headEnd/>
            <a:tailEnd/>
          </a:ln>
          <a:effectLst/>
        </p:spPr>
        <p:txBody>
          <a:bodyPr wrap="none"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nl-NL" sz="2000" dirty="0">
                <a:latin typeface="Comic Sans MS" pitchFamily="66" charset="0"/>
              </a:rPr>
              <a:t>pag.</a:t>
            </a:r>
            <a:r>
              <a:rPr lang="nl-NL" sz="2400" dirty="0">
                <a:latin typeface="Comic Sans MS" pitchFamily="66" charset="0"/>
              </a:rPr>
              <a:t> 47</a:t>
            </a:r>
          </a:p>
        </p:txBody>
      </p:sp>
    </p:spTree>
    <p:extLst>
      <p:ext uri="{BB962C8B-B14F-4D97-AF65-F5344CB8AC3E}">
        <p14:creationId xmlns:p14="http://schemas.microsoft.com/office/powerpoint/2010/main" val="1423265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55776" y="184881"/>
            <a:ext cx="4835525" cy="850900"/>
          </a:xfrm>
        </p:spPr>
        <p:txBody>
          <a:bodyPr/>
          <a:lstStyle/>
          <a:p>
            <a:pPr algn="l" eaLnBrk="1" hangingPunct="1"/>
            <a:r>
              <a:rPr lang="nl-NL" altLang="nl-NL" sz="3200" u="sng" dirty="0">
                <a:latin typeface="Comic Sans MS" panose="030F0702030302020204" pitchFamily="66" charset="0"/>
              </a:rPr>
              <a:t>Kosten van uitval</a:t>
            </a:r>
          </a:p>
        </p:txBody>
      </p:sp>
      <p:sp>
        <p:nvSpPr>
          <p:cNvPr id="31747" name="Rectangle 3"/>
          <p:cNvSpPr>
            <a:spLocks noGrp="1" noChangeArrowheads="1"/>
          </p:cNvSpPr>
          <p:nvPr>
            <p:ph idx="1"/>
          </p:nvPr>
        </p:nvSpPr>
        <p:spPr>
          <a:xfrm>
            <a:off x="323850" y="1196975"/>
            <a:ext cx="8351838" cy="1871663"/>
          </a:xfrm>
        </p:spPr>
        <p:txBody>
          <a:bodyPr/>
          <a:lstStyle/>
          <a:p>
            <a:pPr marL="0" indent="0" eaLnBrk="1" hangingPunct="1">
              <a:buFont typeface="Arial" panose="020B0604020202020204" pitchFamily="34" charset="0"/>
              <a:buNone/>
            </a:pPr>
            <a:r>
              <a:rPr lang="nl-NL" altLang="nl-NL" sz="2400" dirty="0">
                <a:latin typeface="Comic Sans MS" panose="030F0702030302020204" pitchFamily="66" charset="0"/>
              </a:rPr>
              <a:t>   </a:t>
            </a:r>
            <a:r>
              <a:rPr lang="nl-NL" altLang="nl-NL" sz="2600" dirty="0">
                <a:latin typeface="Comic Sans MS" panose="030F0702030302020204" pitchFamily="66" charset="0"/>
              </a:rPr>
              <a:t>25 kg (big)  ----------------------</a:t>
            </a:r>
            <a:r>
              <a:rPr lang="nl-NL" altLang="nl-NL" sz="2600" dirty="0">
                <a:latin typeface="Comic Sans MS" panose="030F0702030302020204" pitchFamily="66" charset="0"/>
                <a:sym typeface="Wingdings" panose="05000000000000000000" pitchFamily="2" charset="2"/>
              </a:rPr>
              <a:t> 120 kg levend </a:t>
            </a:r>
            <a:br>
              <a:rPr lang="nl-NL" altLang="nl-NL" sz="2400" dirty="0">
                <a:latin typeface="Comic Sans MS" panose="030F0702030302020204" pitchFamily="66" charset="0"/>
                <a:sym typeface="Wingdings" panose="05000000000000000000" pitchFamily="2" charset="2"/>
              </a:rPr>
            </a:br>
            <a:r>
              <a:rPr lang="nl-NL" altLang="nl-NL" sz="2400" dirty="0">
                <a:latin typeface="Comic Sans MS" panose="030F0702030302020204" pitchFamily="66" charset="0"/>
                <a:sym typeface="Wingdings" panose="05000000000000000000" pitchFamily="2" charset="2"/>
              </a:rPr>
              <a:t> 				      </a:t>
            </a:r>
            <a:endParaRPr lang="nl-NL" altLang="nl-NL" sz="2400" dirty="0">
              <a:latin typeface="Comic Sans MS" panose="030F0702030302020204" pitchFamily="66" charset="0"/>
            </a:endParaRPr>
          </a:p>
          <a:p>
            <a:pPr marL="0" indent="0" eaLnBrk="1" hangingPunct="1">
              <a:buFont typeface="Arial" panose="020B0604020202020204" pitchFamily="34" charset="0"/>
              <a:buNone/>
            </a:pPr>
            <a:endParaRPr lang="nl-NL" altLang="nl-NL" sz="2400" dirty="0">
              <a:latin typeface="Comic Sans MS" panose="030F0702030302020204" pitchFamily="66" charset="0"/>
            </a:endParaRPr>
          </a:p>
          <a:p>
            <a:pPr marL="0" indent="0" eaLnBrk="1" hangingPunct="1">
              <a:buFont typeface="Arial" panose="020B0604020202020204" pitchFamily="34" charset="0"/>
              <a:buNone/>
            </a:pPr>
            <a:endParaRPr lang="nl-NL" altLang="nl-NL" sz="2400" dirty="0">
              <a:latin typeface="Comic Sans MS" panose="030F0702030302020204" pitchFamily="66" charset="0"/>
            </a:endParaRPr>
          </a:p>
        </p:txBody>
      </p:sp>
      <p:sp>
        <p:nvSpPr>
          <p:cNvPr id="5" name="Rectangle 5"/>
          <p:cNvSpPr txBox="1">
            <a:spLocks noChangeArrowheads="1"/>
          </p:cNvSpPr>
          <p:nvPr/>
        </p:nvSpPr>
        <p:spPr bwMode="auto">
          <a:xfrm>
            <a:off x="1589088" y="1927225"/>
            <a:ext cx="5184775" cy="460375"/>
          </a:xfrm>
          <a:prstGeom prst="rect">
            <a:avLst/>
          </a:prstGeom>
          <a:solidFill>
            <a:schemeClr val="tx2">
              <a:lumMod val="40000"/>
              <a:lumOff val="60000"/>
            </a:schemeClr>
          </a:solidFill>
          <a:ln w="9525">
            <a:solidFill>
              <a:schemeClr val="tx1"/>
            </a:solidFill>
            <a:miter lim="800000"/>
            <a:headEnd/>
            <a:tailEnd/>
          </a:ln>
          <a:effectLst/>
        </p:spPr>
        <p:txBody>
          <a:bodyPr wrap="none"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nl-NL" sz="2400" dirty="0">
                <a:latin typeface="Comic Sans MS" pitchFamily="66" charset="0"/>
              </a:rPr>
              <a:t>Gemiddeld  is de uitval halverwege</a:t>
            </a:r>
          </a:p>
        </p:txBody>
      </p:sp>
      <p:cxnSp>
        <p:nvCxnSpPr>
          <p:cNvPr id="6" name="Rechte verbindingslijn met pijl 5"/>
          <p:cNvCxnSpPr/>
          <p:nvPr/>
        </p:nvCxnSpPr>
        <p:spPr>
          <a:xfrm flipV="1">
            <a:off x="3995738" y="1484313"/>
            <a:ext cx="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3995738" y="2387600"/>
            <a:ext cx="0" cy="2524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1" name="Rectangle 5"/>
          <p:cNvSpPr txBox="1">
            <a:spLocks noChangeArrowheads="1"/>
          </p:cNvSpPr>
          <p:nvPr/>
        </p:nvSpPr>
        <p:spPr bwMode="auto">
          <a:xfrm>
            <a:off x="1317625" y="2640013"/>
            <a:ext cx="7142805" cy="165258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nl-NL" altLang="nl-NL" sz="2400" dirty="0">
                <a:latin typeface="Comic Sans MS" panose="030F0702030302020204" pitchFamily="66" charset="0"/>
              </a:rPr>
              <a:t>Gemaakte </a:t>
            </a:r>
            <a:r>
              <a:rPr lang="nl-NL" altLang="nl-NL" sz="2400" u="sng" dirty="0">
                <a:latin typeface="Comic Sans MS" panose="030F0702030302020204" pitchFamily="66" charset="0"/>
              </a:rPr>
              <a:t>kosten</a:t>
            </a:r>
            <a:r>
              <a:rPr lang="nl-NL" altLang="nl-NL" sz="2400" dirty="0">
                <a:latin typeface="Comic Sans MS" panose="030F0702030302020204" pitchFamily="66" charset="0"/>
              </a:rPr>
              <a:t> </a:t>
            </a:r>
            <a:r>
              <a:rPr lang="nl-NL" altLang="nl-NL" sz="2400" u="sng" dirty="0">
                <a:latin typeface="Comic Sans MS" panose="030F0702030302020204" pitchFamily="66" charset="0"/>
              </a:rPr>
              <a:t>tot dat moment</a:t>
            </a:r>
            <a:r>
              <a:rPr lang="nl-NL" altLang="nl-NL" sz="2400" dirty="0">
                <a:latin typeface="Comic Sans MS" panose="030F0702030302020204" pitchFamily="66" charset="0"/>
              </a:rPr>
              <a:t>:</a:t>
            </a:r>
          </a:p>
          <a:p>
            <a:pPr>
              <a:spcBef>
                <a:spcPct val="0"/>
              </a:spcBef>
              <a:buFont typeface="Arial" panose="020B0604020202020204" pitchFamily="34" charset="0"/>
              <a:buNone/>
            </a:pPr>
            <a:r>
              <a:rPr lang="nl-NL" altLang="nl-NL" sz="2400" dirty="0">
                <a:latin typeface="Comic Sans MS" panose="030F0702030302020204" pitchFamily="66" charset="0"/>
              </a:rPr>
              <a:t> - aangekochte big VOLLEDIG</a:t>
            </a:r>
          </a:p>
          <a:p>
            <a:pPr>
              <a:spcBef>
                <a:spcPct val="0"/>
              </a:spcBef>
              <a:buFont typeface="Arial" panose="020B0604020202020204" pitchFamily="34" charset="0"/>
              <a:buNone/>
            </a:pPr>
            <a:r>
              <a:rPr lang="nl-NL" altLang="nl-NL" sz="2400" dirty="0">
                <a:latin typeface="Comic Sans MS" panose="030F0702030302020204" pitchFamily="66" charset="0"/>
              </a:rPr>
              <a:t> - VOER : voor de helft</a:t>
            </a:r>
          </a:p>
          <a:p>
            <a:pPr>
              <a:spcBef>
                <a:spcPct val="0"/>
              </a:spcBef>
              <a:buNone/>
            </a:pPr>
            <a:r>
              <a:rPr lang="nl-NL" altLang="nl-NL" sz="2400" dirty="0">
                <a:latin typeface="Comic Sans MS" panose="030F0702030302020204" pitchFamily="66" charset="0"/>
              </a:rPr>
              <a:t> - overige kosten: ook voor de helft </a:t>
            </a:r>
          </a:p>
        </p:txBody>
      </p:sp>
      <p:sp>
        <p:nvSpPr>
          <p:cNvPr id="31752" name="Rectangle 5"/>
          <p:cNvSpPr txBox="1">
            <a:spLocks noChangeArrowheads="1"/>
          </p:cNvSpPr>
          <p:nvPr/>
        </p:nvSpPr>
        <p:spPr bwMode="auto">
          <a:xfrm>
            <a:off x="179388" y="4508500"/>
            <a:ext cx="8496300" cy="6842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nl-NL" altLang="nl-NL" sz="2200" dirty="0" err="1">
                <a:latin typeface="Comic Sans MS" panose="030F0702030302020204" pitchFamily="66" charset="0"/>
              </a:rPr>
              <a:t>Vb</a:t>
            </a:r>
            <a:r>
              <a:rPr lang="nl-NL" altLang="nl-NL" sz="2200" dirty="0">
                <a:latin typeface="Comic Sans MS" panose="030F0702030302020204" pitchFamily="66" charset="0"/>
              </a:rPr>
              <a:t>:  € 41,50 (big) + ½ van ( € 38,90 + € 5,90)  = € 63,90 / dier </a:t>
            </a:r>
            <a:endParaRPr lang="nl-NL" altLang="nl-NL" sz="1600" dirty="0">
              <a:latin typeface="Comic Sans MS" panose="030F0702030302020204" pitchFamily="66" charset="0"/>
            </a:endParaRPr>
          </a:p>
        </p:txBody>
      </p:sp>
      <p:sp>
        <p:nvSpPr>
          <p:cNvPr id="31753" name="Rectangle 5"/>
          <p:cNvSpPr txBox="1">
            <a:spLocks noChangeArrowheads="1"/>
          </p:cNvSpPr>
          <p:nvPr/>
        </p:nvSpPr>
        <p:spPr bwMode="auto">
          <a:xfrm>
            <a:off x="187420" y="5301208"/>
            <a:ext cx="8496300" cy="144016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nl-NL" altLang="nl-NL" sz="2400" dirty="0">
                <a:latin typeface="Comic Sans MS" panose="030F0702030302020204" pitchFamily="66" charset="0"/>
              </a:rPr>
              <a:t>Stel: opgelegd = 100; aantal uitval = 2   -&gt; geleverd: 98</a:t>
            </a:r>
          </a:p>
          <a:p>
            <a:pPr>
              <a:spcBef>
                <a:spcPct val="0"/>
              </a:spcBef>
              <a:buFont typeface="Arial" panose="020B0604020202020204" pitchFamily="34" charset="0"/>
              <a:buNone/>
            </a:pPr>
            <a:r>
              <a:rPr lang="nl-NL" altLang="nl-NL" sz="2400" dirty="0">
                <a:latin typeface="Comic Sans MS" panose="030F0702030302020204" pitchFamily="66" charset="0"/>
              </a:rPr>
              <a:t>Uitvals-% = 2/ 98 (*100) % = 2,04 %</a:t>
            </a:r>
          </a:p>
          <a:p>
            <a:pPr>
              <a:spcBef>
                <a:spcPct val="0"/>
              </a:spcBef>
              <a:buFont typeface="Arial" panose="020B0604020202020204" pitchFamily="34" charset="0"/>
              <a:buNone/>
            </a:pPr>
            <a:r>
              <a:rPr lang="nl-NL" altLang="nl-NL" sz="2400" dirty="0">
                <a:latin typeface="Comic Sans MS" panose="030F0702030302020204" pitchFamily="66" charset="0"/>
              </a:rPr>
              <a:t>Kosten van uitval:  2,04 x € 63,90 =   €   1,30 </a:t>
            </a:r>
            <a:endParaRPr lang="nl-NL" altLang="nl-NL" sz="1600" dirty="0">
              <a:latin typeface="Comic Sans MS" panose="030F0702030302020204" pitchFamily="66"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51720" y="260303"/>
            <a:ext cx="7786688" cy="561975"/>
          </a:xfrm>
        </p:spPr>
        <p:txBody>
          <a:bodyPr/>
          <a:lstStyle/>
          <a:p>
            <a:pPr algn="l" eaLnBrk="1" hangingPunct="1"/>
            <a:r>
              <a:rPr lang="nl-NL" altLang="nl-NL" sz="2800" u="sng" dirty="0">
                <a:latin typeface="Comic Sans MS" panose="030F0702030302020204" pitchFamily="66" charset="0"/>
              </a:rPr>
              <a:t>Overige toegerekende kosten</a:t>
            </a:r>
          </a:p>
        </p:txBody>
      </p:sp>
      <p:sp>
        <p:nvSpPr>
          <p:cNvPr id="29699" name="Rectangle 3"/>
          <p:cNvSpPr txBox="1">
            <a:spLocks noChangeArrowheads="1"/>
          </p:cNvSpPr>
          <p:nvPr/>
        </p:nvSpPr>
        <p:spPr bwMode="auto">
          <a:xfrm>
            <a:off x="200025" y="806787"/>
            <a:ext cx="8640762" cy="456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r>
              <a:rPr lang="nl-NL" altLang="nl-NL" sz="2400" dirty="0">
                <a:latin typeface="Comic Sans MS" panose="030F0702030302020204" pitchFamily="66" charset="0"/>
              </a:rPr>
              <a:t>Gezondheidszorg</a:t>
            </a:r>
          </a:p>
          <a:p>
            <a:pPr marL="457200" indent="-457200" eaLnBrk="1" hangingPunct="1"/>
            <a:r>
              <a:rPr lang="nl-NL" altLang="nl-NL" sz="2400" dirty="0">
                <a:latin typeface="Comic Sans MS" panose="030F0702030302020204" pitchFamily="66" charset="0"/>
              </a:rPr>
              <a:t>Heffingen (DGF)</a:t>
            </a:r>
          </a:p>
          <a:p>
            <a:pPr marL="457200" indent="-457200" eaLnBrk="1" hangingPunct="1"/>
            <a:r>
              <a:rPr lang="nl-NL" altLang="nl-NL" sz="2400" dirty="0">
                <a:latin typeface="Comic Sans MS" panose="030F0702030302020204" pitchFamily="66" charset="0"/>
              </a:rPr>
              <a:t>Energie</a:t>
            </a:r>
          </a:p>
          <a:p>
            <a:pPr marL="457200" indent="-457200" eaLnBrk="1" hangingPunct="1"/>
            <a:r>
              <a:rPr lang="nl-NL" altLang="nl-NL" sz="2400" dirty="0">
                <a:latin typeface="Comic Sans MS" panose="030F0702030302020204" pitchFamily="66" charset="0"/>
              </a:rPr>
              <a:t>Water</a:t>
            </a:r>
          </a:p>
          <a:p>
            <a:pPr marL="457200" indent="-457200" eaLnBrk="1" hangingPunct="1"/>
            <a:endParaRPr lang="nl-NL" altLang="nl-NL" sz="2400" dirty="0">
              <a:latin typeface="Comic Sans MS" panose="030F0702030302020204" pitchFamily="66" charset="0"/>
            </a:endParaRPr>
          </a:p>
          <a:p>
            <a:pPr marL="457200" indent="-457200" eaLnBrk="1" hangingPunct="1"/>
            <a:endParaRPr lang="nl-NL" altLang="nl-NL" sz="2400" dirty="0">
              <a:latin typeface="Comic Sans MS" panose="030F0702030302020204" pitchFamily="66" charset="0"/>
            </a:endParaRPr>
          </a:p>
          <a:p>
            <a:pPr eaLnBrk="1" hangingPunct="1">
              <a:buNone/>
            </a:pPr>
            <a:r>
              <a:rPr lang="nl-NL" altLang="nl-NL" sz="2800" u="sng" dirty="0">
                <a:latin typeface="Comic Sans MS" panose="030F0702030302020204" pitchFamily="66" charset="0"/>
              </a:rPr>
              <a:t>Rente en mestkosten</a:t>
            </a:r>
            <a:r>
              <a:rPr lang="nl-NL" altLang="nl-NL" sz="2800" dirty="0">
                <a:latin typeface="Comic Sans MS" panose="030F0702030302020204" pitchFamily="66" charset="0"/>
              </a:rPr>
              <a:t>:</a:t>
            </a:r>
          </a:p>
          <a:p>
            <a:pPr marL="342900" indent="-342900" eaLnBrk="1" hangingPunct="1"/>
            <a:r>
              <a:rPr lang="nl-NL" altLang="nl-NL" sz="2400" dirty="0">
                <a:latin typeface="Comic Sans MS" panose="030F0702030302020204" pitchFamily="66" charset="0"/>
              </a:rPr>
              <a:t>Verrekenen bij saldo ??</a:t>
            </a:r>
          </a:p>
          <a:p>
            <a:pPr marL="342900" indent="-342900" eaLnBrk="1" hangingPunct="1"/>
            <a:r>
              <a:rPr lang="nl-NL" altLang="nl-NL" sz="2400" dirty="0">
                <a:latin typeface="Comic Sans MS" panose="030F0702030302020204" pitchFamily="66" charset="0"/>
              </a:rPr>
              <a:t>Wordt verschillend over gedacht !</a:t>
            </a:r>
          </a:p>
          <a:p>
            <a:pPr eaLnBrk="1" hangingPunct="1">
              <a:buNone/>
            </a:pPr>
            <a:endParaRPr lang="nl-NL" altLang="nl-NL" sz="2400" dirty="0">
              <a:latin typeface="Comic Sans MS" panose="030F0702030302020204" pitchFamily="66" charset="0"/>
            </a:endParaRPr>
          </a:p>
        </p:txBody>
      </p:sp>
      <p:sp>
        <p:nvSpPr>
          <p:cNvPr id="11" name="Rectangle 5"/>
          <p:cNvSpPr txBox="1">
            <a:spLocks noChangeArrowheads="1"/>
          </p:cNvSpPr>
          <p:nvPr/>
        </p:nvSpPr>
        <p:spPr bwMode="auto">
          <a:xfrm>
            <a:off x="7915027" y="3188591"/>
            <a:ext cx="1031875" cy="6477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nl-NL" sz="2000" dirty="0">
                <a:latin typeface="Comic Sans MS" pitchFamily="66" charset="0"/>
              </a:rPr>
              <a:t>pag.</a:t>
            </a:r>
            <a:r>
              <a:rPr lang="nl-NL" sz="2400" dirty="0">
                <a:latin typeface="Comic Sans MS" pitchFamily="66" charset="0"/>
              </a:rPr>
              <a:t> 48</a:t>
            </a:r>
          </a:p>
        </p:txBody>
      </p:sp>
      <p:sp>
        <p:nvSpPr>
          <p:cNvPr id="6" name="Rectangle 5"/>
          <p:cNvSpPr txBox="1">
            <a:spLocks noChangeArrowheads="1"/>
          </p:cNvSpPr>
          <p:nvPr/>
        </p:nvSpPr>
        <p:spPr bwMode="auto">
          <a:xfrm>
            <a:off x="3348435" y="980728"/>
            <a:ext cx="4248472" cy="1638588"/>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nl-NL" sz="2400" dirty="0">
                <a:latin typeface="Comic Sans MS" pitchFamily="66" charset="0"/>
              </a:rPr>
              <a:t>Zijn zeer gering in</a:t>
            </a:r>
          </a:p>
          <a:p>
            <a:pPr marL="0" indent="0">
              <a:buFont typeface="Arial" charset="0"/>
              <a:buNone/>
              <a:defRPr/>
            </a:pPr>
            <a:r>
              <a:rPr lang="nl-NL" sz="2400" dirty="0">
                <a:latin typeface="Comic Sans MS" pitchFamily="66" charset="0"/>
              </a:rPr>
              <a:t>vergelijking met kosten voor</a:t>
            </a:r>
          </a:p>
          <a:p>
            <a:pPr marL="0" indent="0">
              <a:buFont typeface="Arial" charset="0"/>
              <a:buNone/>
              <a:defRPr/>
            </a:pPr>
            <a:r>
              <a:rPr lang="nl-NL" sz="2400" dirty="0">
                <a:latin typeface="Comic Sans MS" pitchFamily="66" charset="0"/>
              </a:rPr>
              <a:t>BIG, VOER  en UITVAL</a:t>
            </a:r>
          </a:p>
        </p:txBody>
      </p:sp>
    </p:spTree>
    <p:extLst>
      <p:ext uri="{BB962C8B-B14F-4D97-AF65-F5344CB8AC3E}">
        <p14:creationId xmlns:p14="http://schemas.microsoft.com/office/powerpoint/2010/main" val="1190257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5155503" y="151651"/>
            <a:ext cx="1614488" cy="460375"/>
          </a:xfrm>
          <a:prstGeom prst="rect">
            <a:avLst/>
          </a:prstGeom>
          <a:solidFill>
            <a:schemeClr val="tx2">
              <a:lumMod val="40000"/>
              <a:lumOff val="60000"/>
            </a:schemeClr>
          </a:solidFill>
          <a:ln w="9525">
            <a:solidFill>
              <a:schemeClr val="tx1"/>
            </a:solidFill>
            <a:miter lim="800000"/>
            <a:headEnd/>
            <a:tailEnd/>
          </a:ln>
          <a:effectLst/>
        </p:spPr>
        <p:txBody>
          <a:bodyPr wrap="none"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nl-NL" sz="2400" dirty="0">
                <a:latin typeface="Comic Sans MS" pitchFamily="66" charset="0"/>
              </a:rPr>
              <a:t>pag. 46</a:t>
            </a:r>
          </a:p>
        </p:txBody>
      </p:sp>
      <p:pic>
        <p:nvPicPr>
          <p:cNvPr id="3" name="Afbeelding 2"/>
          <p:cNvPicPr>
            <a:picLocks noChangeAspect="1"/>
          </p:cNvPicPr>
          <p:nvPr/>
        </p:nvPicPr>
        <p:blipFill>
          <a:blip r:embed="rId3"/>
          <a:stretch>
            <a:fillRect/>
          </a:stretch>
        </p:blipFill>
        <p:spPr>
          <a:xfrm>
            <a:off x="107504" y="980728"/>
            <a:ext cx="8899906" cy="52652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77455-6E4D-424C-A914-4B7CA230256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5C6B066-0CD5-4339-9877-6E33698B49CA}"/>
              </a:ext>
            </a:extLst>
          </p:cNvPr>
          <p:cNvSpPr>
            <a:spLocks noGrp="1"/>
          </p:cNvSpPr>
          <p:nvPr>
            <p:ph idx="1"/>
          </p:nvPr>
        </p:nvSpPr>
        <p:spPr/>
        <p:txBody>
          <a:bodyPr numCol="1"/>
          <a:lstStyle/>
          <a:p>
            <a:pPr marL="0" indent="0">
              <a:buNone/>
            </a:pPr>
            <a:r>
              <a:rPr lang="nl-NL" sz="1800" dirty="0"/>
              <a:t>Goede technische resultaten </a:t>
            </a:r>
            <a:r>
              <a:rPr lang="nl-NL" sz="1800" dirty="0">
                <a:sym typeface="Wingdings" panose="05000000000000000000" pitchFamily="2" charset="2"/>
              </a:rPr>
              <a:t> lagere kostprijs </a:t>
            </a:r>
          </a:p>
          <a:p>
            <a:pPr marL="0" indent="0">
              <a:buNone/>
            </a:pPr>
            <a:endParaRPr lang="nl-NL" sz="1800" dirty="0">
              <a:sym typeface="Wingdings" panose="05000000000000000000" pitchFamily="2" charset="2"/>
            </a:endParaRPr>
          </a:p>
          <a:p>
            <a:pPr marL="0" indent="0">
              <a:buNone/>
            </a:pPr>
            <a:r>
              <a:rPr lang="nl-NL" sz="1800" dirty="0">
                <a:sym typeface="Wingdings" panose="05000000000000000000" pitchFamily="2" charset="2"/>
              </a:rPr>
              <a:t>Ook afhankelijk van prijzen </a:t>
            </a:r>
          </a:p>
          <a:p>
            <a:pPr>
              <a:buFontTx/>
              <a:buChar char="-"/>
            </a:pPr>
            <a:r>
              <a:rPr lang="nl-NL" sz="1800" dirty="0">
                <a:sym typeface="Wingdings" panose="05000000000000000000" pitchFamily="2" charset="2"/>
              </a:rPr>
              <a:t>Goede </a:t>
            </a:r>
            <a:r>
              <a:rPr lang="nl-NL" sz="1800" dirty="0" err="1">
                <a:sym typeface="Wingdings" panose="05000000000000000000" pitchFamily="2" charset="2"/>
              </a:rPr>
              <a:t>vc</a:t>
            </a:r>
            <a:r>
              <a:rPr lang="nl-NL" sz="1800" dirty="0">
                <a:sym typeface="Wingdings" panose="05000000000000000000" pitchFamily="2" charset="2"/>
              </a:rPr>
              <a:t> hangt van voerprijs af </a:t>
            </a:r>
          </a:p>
          <a:p>
            <a:pPr>
              <a:buFontTx/>
              <a:buChar char="-"/>
            </a:pPr>
            <a:r>
              <a:rPr lang="nl-NL" sz="1800" dirty="0">
                <a:sym typeface="Wingdings" panose="05000000000000000000" pitchFamily="2" charset="2"/>
              </a:rPr>
              <a:t>Lage biggensterfte levert meer op als opbrengstprijs big hoger is</a:t>
            </a:r>
          </a:p>
          <a:p>
            <a:pPr>
              <a:buFontTx/>
              <a:buChar char="-"/>
            </a:pPr>
            <a:r>
              <a:rPr lang="nl-NL" sz="1800" dirty="0">
                <a:sym typeface="Wingdings" panose="05000000000000000000" pitchFamily="2" charset="2"/>
              </a:rPr>
              <a:t>Slechte tijden is lage kostprijs nodig </a:t>
            </a:r>
            <a:endParaRPr lang="nl-NL" sz="1800" dirty="0"/>
          </a:p>
          <a:p>
            <a:endParaRPr lang="nl-NL" dirty="0"/>
          </a:p>
        </p:txBody>
      </p:sp>
      <p:sp>
        <p:nvSpPr>
          <p:cNvPr id="4" name="Tijdelijke aanduiding voor datum 3">
            <a:extLst>
              <a:ext uri="{FF2B5EF4-FFF2-40B4-BE49-F238E27FC236}">
                <a16:creationId xmlns:a16="http://schemas.microsoft.com/office/drawing/2014/main" id="{BE489786-AC68-46A5-8C66-27FCE6A3B341}"/>
              </a:ext>
            </a:extLst>
          </p:cNvPr>
          <p:cNvSpPr>
            <a:spLocks noGrp="1"/>
          </p:cNvSpPr>
          <p:nvPr>
            <p:ph type="dt" sz="half" idx="10"/>
          </p:nvPr>
        </p:nvSpPr>
        <p:spPr/>
        <p:txBody>
          <a:bodyPr/>
          <a:lstStyle/>
          <a:p>
            <a:fld id="{C3F8924F-0B7B-4710-AD11-E918B7D7DC34}" type="datetime1">
              <a:rPr lang="nl-NL" noProof="0" smtClean="0"/>
              <a:t>6-3-2023</a:t>
            </a:fld>
            <a:endParaRPr lang="nl-NL" noProof="0"/>
          </a:p>
        </p:txBody>
      </p:sp>
      <p:sp>
        <p:nvSpPr>
          <p:cNvPr id="5" name="Tijdelijke aanduiding voor voettekst 4">
            <a:extLst>
              <a:ext uri="{FF2B5EF4-FFF2-40B4-BE49-F238E27FC236}">
                <a16:creationId xmlns:a16="http://schemas.microsoft.com/office/drawing/2014/main" id="{FC0E2B7C-31CF-4236-852B-435D50D8AB11}"/>
              </a:ext>
            </a:extLst>
          </p:cNvPr>
          <p:cNvSpPr>
            <a:spLocks noGrp="1"/>
          </p:cNvSpPr>
          <p:nvPr>
            <p:ph type="ftr" sz="quarter" idx="11"/>
          </p:nvPr>
        </p:nvSpPr>
        <p:spPr/>
        <p:txBody>
          <a:bodyPr/>
          <a:lstStyle/>
          <a:p>
            <a:r>
              <a:rPr lang="nl-NL" noProof="0"/>
              <a:t>Onderwerp van de presentatie</a:t>
            </a:r>
          </a:p>
        </p:txBody>
      </p:sp>
    </p:spTree>
    <p:extLst>
      <p:ext uri="{BB962C8B-B14F-4D97-AF65-F5344CB8AC3E}">
        <p14:creationId xmlns:p14="http://schemas.microsoft.com/office/powerpoint/2010/main" val="13755717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339752" y="276242"/>
            <a:ext cx="4835525" cy="633412"/>
          </a:xfrm>
        </p:spPr>
        <p:txBody>
          <a:bodyPr/>
          <a:lstStyle/>
          <a:p>
            <a:pPr algn="l" eaLnBrk="1" hangingPunct="1"/>
            <a:r>
              <a:rPr lang="nl-NL" altLang="nl-NL" sz="2400" u="sng" dirty="0">
                <a:latin typeface="Comic Sans MS" panose="030F0702030302020204" pitchFamily="66" charset="0"/>
              </a:rPr>
              <a:t>(vervolg) Berekening saldo</a:t>
            </a:r>
          </a:p>
        </p:txBody>
      </p:sp>
      <p:pic>
        <p:nvPicPr>
          <p:cNvPr id="2" name="Afbeelding 1"/>
          <p:cNvPicPr>
            <a:picLocks noChangeAspect="1"/>
          </p:cNvPicPr>
          <p:nvPr/>
        </p:nvPicPr>
        <p:blipFill>
          <a:blip r:embed="rId3"/>
          <a:stretch>
            <a:fillRect/>
          </a:stretch>
        </p:blipFill>
        <p:spPr>
          <a:xfrm>
            <a:off x="323527" y="908050"/>
            <a:ext cx="8315395" cy="5185246"/>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EE5C6-5497-4231-AF61-CB93F764286F}"/>
              </a:ext>
            </a:extLst>
          </p:cNvPr>
          <p:cNvSpPr>
            <a:spLocks noGrp="1"/>
          </p:cNvSpPr>
          <p:nvPr>
            <p:ph type="title"/>
          </p:nvPr>
        </p:nvSpPr>
        <p:spPr/>
        <p:txBody>
          <a:bodyPr/>
          <a:lstStyle/>
          <a:p>
            <a:r>
              <a:rPr lang="nl-NL" dirty="0"/>
              <a:t>Opdracht 1 </a:t>
            </a:r>
          </a:p>
        </p:txBody>
      </p:sp>
      <p:pic>
        <p:nvPicPr>
          <p:cNvPr id="4" name="Afbeelding 3">
            <a:extLst>
              <a:ext uri="{FF2B5EF4-FFF2-40B4-BE49-F238E27FC236}">
                <a16:creationId xmlns:a16="http://schemas.microsoft.com/office/drawing/2014/main" id="{BDE96446-E04A-4D62-8916-1D7DC4BD4FEB}"/>
              </a:ext>
            </a:extLst>
          </p:cNvPr>
          <p:cNvPicPr>
            <a:picLocks noChangeAspect="1"/>
          </p:cNvPicPr>
          <p:nvPr/>
        </p:nvPicPr>
        <p:blipFill>
          <a:blip r:embed="rId2"/>
          <a:stretch>
            <a:fillRect/>
          </a:stretch>
        </p:blipFill>
        <p:spPr>
          <a:xfrm>
            <a:off x="1043608" y="1196752"/>
            <a:ext cx="5410200" cy="361950"/>
          </a:xfrm>
          <a:prstGeom prst="rect">
            <a:avLst/>
          </a:prstGeom>
        </p:spPr>
      </p:pic>
      <p:pic>
        <p:nvPicPr>
          <p:cNvPr id="5" name="Afbeelding 4">
            <a:extLst>
              <a:ext uri="{FF2B5EF4-FFF2-40B4-BE49-F238E27FC236}">
                <a16:creationId xmlns:a16="http://schemas.microsoft.com/office/drawing/2014/main" id="{81AE71E5-3E0F-43EC-A463-1D388303D1A0}"/>
              </a:ext>
            </a:extLst>
          </p:cNvPr>
          <p:cNvPicPr>
            <a:picLocks noChangeAspect="1"/>
          </p:cNvPicPr>
          <p:nvPr/>
        </p:nvPicPr>
        <p:blipFill>
          <a:blip r:embed="rId3"/>
          <a:stretch>
            <a:fillRect/>
          </a:stretch>
        </p:blipFill>
        <p:spPr>
          <a:xfrm>
            <a:off x="899592" y="1558702"/>
            <a:ext cx="5819775" cy="647700"/>
          </a:xfrm>
          <a:prstGeom prst="rect">
            <a:avLst/>
          </a:prstGeom>
        </p:spPr>
      </p:pic>
      <p:pic>
        <p:nvPicPr>
          <p:cNvPr id="6" name="Afbeelding 5">
            <a:extLst>
              <a:ext uri="{FF2B5EF4-FFF2-40B4-BE49-F238E27FC236}">
                <a16:creationId xmlns:a16="http://schemas.microsoft.com/office/drawing/2014/main" id="{AB42E609-ACC3-4D77-AD05-A0249159F387}"/>
              </a:ext>
            </a:extLst>
          </p:cNvPr>
          <p:cNvPicPr>
            <a:picLocks noChangeAspect="1"/>
          </p:cNvPicPr>
          <p:nvPr/>
        </p:nvPicPr>
        <p:blipFill>
          <a:blip r:embed="rId4"/>
          <a:stretch>
            <a:fillRect/>
          </a:stretch>
        </p:blipFill>
        <p:spPr>
          <a:xfrm>
            <a:off x="1036131" y="2568352"/>
            <a:ext cx="6134100" cy="742950"/>
          </a:xfrm>
          <a:prstGeom prst="rect">
            <a:avLst/>
          </a:prstGeom>
        </p:spPr>
      </p:pic>
      <p:pic>
        <p:nvPicPr>
          <p:cNvPr id="7" name="Afbeelding 6">
            <a:extLst>
              <a:ext uri="{FF2B5EF4-FFF2-40B4-BE49-F238E27FC236}">
                <a16:creationId xmlns:a16="http://schemas.microsoft.com/office/drawing/2014/main" id="{41369807-4EFF-4EB0-8180-B1FE23E9591F}"/>
              </a:ext>
            </a:extLst>
          </p:cNvPr>
          <p:cNvPicPr>
            <a:picLocks noChangeAspect="1"/>
          </p:cNvPicPr>
          <p:nvPr/>
        </p:nvPicPr>
        <p:blipFill>
          <a:blip r:embed="rId5"/>
          <a:stretch>
            <a:fillRect/>
          </a:stretch>
        </p:blipFill>
        <p:spPr>
          <a:xfrm>
            <a:off x="1043608" y="3429000"/>
            <a:ext cx="3571875" cy="400050"/>
          </a:xfrm>
          <a:prstGeom prst="rect">
            <a:avLst/>
          </a:prstGeom>
        </p:spPr>
      </p:pic>
      <p:sp>
        <p:nvSpPr>
          <p:cNvPr id="9" name="Tijdelijke aanduiding voor inhoud 8">
            <a:extLst>
              <a:ext uri="{FF2B5EF4-FFF2-40B4-BE49-F238E27FC236}">
                <a16:creationId xmlns:a16="http://schemas.microsoft.com/office/drawing/2014/main" id="{412E3E3E-9506-4AF3-AE97-865BA9514C6D}"/>
              </a:ext>
            </a:extLst>
          </p:cNvPr>
          <p:cNvSpPr>
            <a:spLocks noGrp="1"/>
          </p:cNvSpPr>
          <p:nvPr>
            <p:ph idx="1"/>
          </p:nvPr>
        </p:nvSpPr>
        <p:spPr/>
        <p:txBody>
          <a:bodyPr/>
          <a:lstStyle/>
          <a:p>
            <a:pPr marL="0" indent="0">
              <a:buNone/>
            </a:pPr>
            <a:r>
              <a:rPr lang="nl-NL" dirty="0"/>
              <a:t> </a:t>
            </a:r>
          </a:p>
        </p:txBody>
      </p:sp>
      <p:pic>
        <p:nvPicPr>
          <p:cNvPr id="10" name="Afbeelding 9">
            <a:extLst>
              <a:ext uri="{FF2B5EF4-FFF2-40B4-BE49-F238E27FC236}">
                <a16:creationId xmlns:a16="http://schemas.microsoft.com/office/drawing/2014/main" id="{8F27AC6F-5F79-41CA-A4ED-0CDAC4A1E415}"/>
              </a:ext>
            </a:extLst>
          </p:cNvPr>
          <p:cNvPicPr>
            <a:picLocks noChangeAspect="1"/>
          </p:cNvPicPr>
          <p:nvPr/>
        </p:nvPicPr>
        <p:blipFill>
          <a:blip r:embed="rId6"/>
          <a:stretch>
            <a:fillRect/>
          </a:stretch>
        </p:blipFill>
        <p:spPr>
          <a:xfrm>
            <a:off x="1043608" y="3970187"/>
            <a:ext cx="3305175" cy="333375"/>
          </a:xfrm>
          <a:prstGeom prst="rect">
            <a:avLst/>
          </a:prstGeom>
        </p:spPr>
      </p:pic>
      <p:pic>
        <p:nvPicPr>
          <p:cNvPr id="11" name="Afbeelding 10">
            <a:extLst>
              <a:ext uri="{FF2B5EF4-FFF2-40B4-BE49-F238E27FC236}">
                <a16:creationId xmlns:a16="http://schemas.microsoft.com/office/drawing/2014/main" id="{99E75BA4-E6F1-48B8-883C-F6ABE62A9460}"/>
              </a:ext>
            </a:extLst>
          </p:cNvPr>
          <p:cNvPicPr>
            <a:picLocks noChangeAspect="1"/>
          </p:cNvPicPr>
          <p:nvPr/>
        </p:nvPicPr>
        <p:blipFill>
          <a:blip r:embed="rId7"/>
          <a:stretch>
            <a:fillRect/>
          </a:stretch>
        </p:blipFill>
        <p:spPr>
          <a:xfrm>
            <a:off x="1036131" y="4403040"/>
            <a:ext cx="6038850" cy="657225"/>
          </a:xfrm>
          <a:prstGeom prst="rect">
            <a:avLst/>
          </a:prstGeom>
        </p:spPr>
      </p:pic>
      <p:pic>
        <p:nvPicPr>
          <p:cNvPr id="12" name="Afbeelding 11">
            <a:extLst>
              <a:ext uri="{FF2B5EF4-FFF2-40B4-BE49-F238E27FC236}">
                <a16:creationId xmlns:a16="http://schemas.microsoft.com/office/drawing/2014/main" id="{7EF377F3-DC56-4964-88B4-94E302833106}"/>
              </a:ext>
            </a:extLst>
          </p:cNvPr>
          <p:cNvPicPr>
            <a:picLocks noChangeAspect="1"/>
          </p:cNvPicPr>
          <p:nvPr/>
        </p:nvPicPr>
        <p:blipFill>
          <a:blip r:embed="rId8"/>
          <a:stretch>
            <a:fillRect/>
          </a:stretch>
        </p:blipFill>
        <p:spPr>
          <a:xfrm>
            <a:off x="1420662" y="5001590"/>
            <a:ext cx="4371975" cy="333375"/>
          </a:xfrm>
          <a:prstGeom prst="rect">
            <a:avLst/>
          </a:prstGeom>
        </p:spPr>
      </p:pic>
      <p:pic>
        <p:nvPicPr>
          <p:cNvPr id="13" name="Afbeelding 12">
            <a:extLst>
              <a:ext uri="{FF2B5EF4-FFF2-40B4-BE49-F238E27FC236}">
                <a16:creationId xmlns:a16="http://schemas.microsoft.com/office/drawing/2014/main" id="{39E7DF60-9E30-4E13-AC6B-5045697E0AA7}"/>
              </a:ext>
            </a:extLst>
          </p:cNvPr>
          <p:cNvPicPr>
            <a:picLocks noChangeAspect="1"/>
          </p:cNvPicPr>
          <p:nvPr/>
        </p:nvPicPr>
        <p:blipFill>
          <a:blip r:embed="rId9"/>
          <a:stretch>
            <a:fillRect/>
          </a:stretch>
        </p:blipFill>
        <p:spPr>
          <a:xfrm>
            <a:off x="1583818" y="5319774"/>
            <a:ext cx="4943475" cy="314325"/>
          </a:xfrm>
          <a:prstGeom prst="rect">
            <a:avLst/>
          </a:prstGeom>
        </p:spPr>
      </p:pic>
      <p:pic>
        <p:nvPicPr>
          <p:cNvPr id="14" name="Afbeelding 13">
            <a:extLst>
              <a:ext uri="{FF2B5EF4-FFF2-40B4-BE49-F238E27FC236}">
                <a16:creationId xmlns:a16="http://schemas.microsoft.com/office/drawing/2014/main" id="{8A37AC22-DD90-4AB5-B9EF-B9D7FE7C6336}"/>
              </a:ext>
            </a:extLst>
          </p:cNvPr>
          <p:cNvPicPr>
            <a:picLocks noChangeAspect="1"/>
          </p:cNvPicPr>
          <p:nvPr/>
        </p:nvPicPr>
        <p:blipFill>
          <a:blip r:embed="rId10"/>
          <a:stretch>
            <a:fillRect/>
          </a:stretch>
        </p:blipFill>
        <p:spPr>
          <a:xfrm>
            <a:off x="1036131" y="5751637"/>
            <a:ext cx="7210425" cy="590550"/>
          </a:xfrm>
          <a:prstGeom prst="rect">
            <a:avLst/>
          </a:prstGeom>
        </p:spPr>
      </p:pic>
    </p:spTree>
    <p:extLst>
      <p:ext uri="{BB962C8B-B14F-4D97-AF65-F5344CB8AC3E}">
        <p14:creationId xmlns:p14="http://schemas.microsoft.com/office/powerpoint/2010/main" val="334496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DDCC5-07CA-4AD1-AAE5-8C16756EAFEF}"/>
              </a:ext>
            </a:extLst>
          </p:cNvPr>
          <p:cNvSpPr>
            <a:spLocks noGrp="1"/>
          </p:cNvSpPr>
          <p:nvPr>
            <p:ph type="title"/>
          </p:nvPr>
        </p:nvSpPr>
        <p:spPr/>
        <p:txBody>
          <a:bodyPr/>
          <a:lstStyle/>
          <a:p>
            <a:r>
              <a:rPr lang="nl-NL" dirty="0"/>
              <a:t>Opdracht 1</a:t>
            </a:r>
          </a:p>
        </p:txBody>
      </p:sp>
      <p:sp>
        <p:nvSpPr>
          <p:cNvPr id="3" name="Tijdelijke aanduiding voor inhoud 2">
            <a:extLst>
              <a:ext uri="{FF2B5EF4-FFF2-40B4-BE49-F238E27FC236}">
                <a16:creationId xmlns:a16="http://schemas.microsoft.com/office/drawing/2014/main" id="{E2B3308B-9D7D-4F06-A8CF-1EA069B159E3}"/>
              </a:ext>
            </a:extLst>
          </p:cNvPr>
          <p:cNvSpPr>
            <a:spLocks noGrp="1"/>
          </p:cNvSpPr>
          <p:nvPr>
            <p:ph idx="1"/>
          </p:nvPr>
        </p:nvSpPr>
        <p:spPr/>
        <p:txBody>
          <a:bodyPr/>
          <a:lstStyle/>
          <a:p>
            <a:pPr marL="0" indent="0">
              <a:buNone/>
            </a:pPr>
            <a:r>
              <a:rPr lang="nl-NL" dirty="0"/>
              <a:t> </a:t>
            </a:r>
          </a:p>
        </p:txBody>
      </p:sp>
      <p:pic>
        <p:nvPicPr>
          <p:cNvPr id="4" name="Afbeelding 3">
            <a:extLst>
              <a:ext uri="{FF2B5EF4-FFF2-40B4-BE49-F238E27FC236}">
                <a16:creationId xmlns:a16="http://schemas.microsoft.com/office/drawing/2014/main" id="{B77311C9-EE0B-4A81-AD70-A902CAE2E28C}"/>
              </a:ext>
            </a:extLst>
          </p:cNvPr>
          <p:cNvPicPr>
            <a:picLocks noChangeAspect="1"/>
          </p:cNvPicPr>
          <p:nvPr/>
        </p:nvPicPr>
        <p:blipFill>
          <a:blip r:embed="rId2"/>
          <a:stretch>
            <a:fillRect/>
          </a:stretch>
        </p:blipFill>
        <p:spPr>
          <a:xfrm>
            <a:off x="1824037" y="2809875"/>
            <a:ext cx="5495925" cy="1238250"/>
          </a:xfrm>
          <a:prstGeom prst="rect">
            <a:avLst/>
          </a:prstGeom>
        </p:spPr>
      </p:pic>
      <p:sp>
        <p:nvSpPr>
          <p:cNvPr id="5" name="Tekstvak 4">
            <a:extLst>
              <a:ext uri="{FF2B5EF4-FFF2-40B4-BE49-F238E27FC236}">
                <a16:creationId xmlns:a16="http://schemas.microsoft.com/office/drawing/2014/main" id="{203CB3CD-FB42-49C6-94D7-5C324C0E4AC2}"/>
              </a:ext>
            </a:extLst>
          </p:cNvPr>
          <p:cNvSpPr txBox="1"/>
          <p:nvPr/>
        </p:nvSpPr>
        <p:spPr>
          <a:xfrm>
            <a:off x="1979712" y="1268760"/>
            <a:ext cx="5832648" cy="1200329"/>
          </a:xfrm>
          <a:prstGeom prst="rect">
            <a:avLst/>
          </a:prstGeom>
          <a:noFill/>
        </p:spPr>
        <p:txBody>
          <a:bodyPr wrap="square" rtlCol="0">
            <a:spAutoFit/>
          </a:bodyPr>
          <a:lstStyle/>
          <a:p>
            <a:r>
              <a:rPr lang="nl-NL" dirty="0"/>
              <a:t>Omzetsnelheid </a:t>
            </a:r>
          </a:p>
          <a:p>
            <a:r>
              <a:rPr lang="nl-NL" dirty="0"/>
              <a:t>Aflevergewicht – opleggewicht = kg groei / aantal groei per dag + leegstand = gem. mestduur </a:t>
            </a:r>
          </a:p>
          <a:p>
            <a:r>
              <a:rPr lang="nl-NL" dirty="0"/>
              <a:t>365 / gem. mestduur = aantal rondes = omzetsnelheid </a:t>
            </a:r>
          </a:p>
        </p:txBody>
      </p:sp>
      <p:pic>
        <p:nvPicPr>
          <p:cNvPr id="6" name="Afbeelding 5">
            <a:extLst>
              <a:ext uri="{FF2B5EF4-FFF2-40B4-BE49-F238E27FC236}">
                <a16:creationId xmlns:a16="http://schemas.microsoft.com/office/drawing/2014/main" id="{640F7F34-1D7C-4C53-A6D9-321442165903}"/>
              </a:ext>
            </a:extLst>
          </p:cNvPr>
          <p:cNvPicPr>
            <a:picLocks noChangeAspect="1"/>
          </p:cNvPicPr>
          <p:nvPr/>
        </p:nvPicPr>
        <p:blipFill>
          <a:blip r:embed="rId3"/>
          <a:stretch>
            <a:fillRect/>
          </a:stretch>
        </p:blipFill>
        <p:spPr>
          <a:xfrm>
            <a:off x="1619672" y="4222223"/>
            <a:ext cx="5086350" cy="333375"/>
          </a:xfrm>
          <a:prstGeom prst="rect">
            <a:avLst/>
          </a:prstGeom>
        </p:spPr>
      </p:pic>
      <p:pic>
        <p:nvPicPr>
          <p:cNvPr id="7" name="Afbeelding 6">
            <a:extLst>
              <a:ext uri="{FF2B5EF4-FFF2-40B4-BE49-F238E27FC236}">
                <a16:creationId xmlns:a16="http://schemas.microsoft.com/office/drawing/2014/main" id="{F1E4524F-3936-469E-A71A-D8EC8DC22AE0}"/>
              </a:ext>
            </a:extLst>
          </p:cNvPr>
          <p:cNvPicPr>
            <a:picLocks noChangeAspect="1"/>
          </p:cNvPicPr>
          <p:nvPr/>
        </p:nvPicPr>
        <p:blipFill>
          <a:blip r:embed="rId4"/>
          <a:stretch>
            <a:fillRect/>
          </a:stretch>
        </p:blipFill>
        <p:spPr>
          <a:xfrm>
            <a:off x="1738312" y="4683655"/>
            <a:ext cx="5581650" cy="657225"/>
          </a:xfrm>
          <a:prstGeom prst="rect">
            <a:avLst/>
          </a:prstGeom>
        </p:spPr>
      </p:pic>
    </p:spTree>
    <p:extLst>
      <p:ext uri="{BB962C8B-B14F-4D97-AF65-F5344CB8AC3E}">
        <p14:creationId xmlns:p14="http://schemas.microsoft.com/office/powerpoint/2010/main" val="135402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553DB-FEED-4E57-A060-487A2DA305B0}"/>
              </a:ext>
            </a:extLst>
          </p:cNvPr>
          <p:cNvSpPr>
            <a:spLocks noGrp="1"/>
          </p:cNvSpPr>
          <p:nvPr>
            <p:ph type="title"/>
          </p:nvPr>
        </p:nvSpPr>
        <p:spPr/>
        <p:txBody>
          <a:bodyPr/>
          <a:lstStyle/>
          <a:p>
            <a:r>
              <a:rPr lang="nl-NL" dirty="0"/>
              <a:t>Opdracht 2</a:t>
            </a:r>
          </a:p>
        </p:txBody>
      </p:sp>
      <p:sp>
        <p:nvSpPr>
          <p:cNvPr id="3" name="Tijdelijke aanduiding voor inhoud 2">
            <a:extLst>
              <a:ext uri="{FF2B5EF4-FFF2-40B4-BE49-F238E27FC236}">
                <a16:creationId xmlns:a16="http://schemas.microsoft.com/office/drawing/2014/main" id="{ED47C0A8-7F0C-45CE-A2F9-8AF6BABA7BB8}"/>
              </a:ext>
            </a:extLst>
          </p:cNvPr>
          <p:cNvSpPr>
            <a:spLocks noGrp="1"/>
          </p:cNvSpPr>
          <p:nvPr>
            <p:ph idx="1"/>
          </p:nvPr>
        </p:nvSpPr>
        <p:spPr/>
        <p:txBody>
          <a:bodyPr/>
          <a:lstStyle/>
          <a:p>
            <a:pPr marL="0" indent="0">
              <a:buNone/>
            </a:pPr>
            <a:r>
              <a:rPr lang="nl-NL" dirty="0"/>
              <a:t> </a:t>
            </a:r>
          </a:p>
        </p:txBody>
      </p:sp>
      <p:pic>
        <p:nvPicPr>
          <p:cNvPr id="4" name="Afbeelding 3">
            <a:extLst>
              <a:ext uri="{FF2B5EF4-FFF2-40B4-BE49-F238E27FC236}">
                <a16:creationId xmlns:a16="http://schemas.microsoft.com/office/drawing/2014/main" id="{5D0856B2-FED5-4FB9-9760-673124411310}"/>
              </a:ext>
            </a:extLst>
          </p:cNvPr>
          <p:cNvPicPr>
            <a:picLocks noChangeAspect="1"/>
          </p:cNvPicPr>
          <p:nvPr/>
        </p:nvPicPr>
        <p:blipFill>
          <a:blip r:embed="rId2"/>
          <a:stretch>
            <a:fillRect/>
          </a:stretch>
        </p:blipFill>
        <p:spPr>
          <a:xfrm>
            <a:off x="1115616" y="980728"/>
            <a:ext cx="6562725" cy="704850"/>
          </a:xfrm>
          <a:prstGeom prst="rect">
            <a:avLst/>
          </a:prstGeom>
        </p:spPr>
      </p:pic>
      <p:pic>
        <p:nvPicPr>
          <p:cNvPr id="5" name="Afbeelding 4">
            <a:extLst>
              <a:ext uri="{FF2B5EF4-FFF2-40B4-BE49-F238E27FC236}">
                <a16:creationId xmlns:a16="http://schemas.microsoft.com/office/drawing/2014/main" id="{01C021D4-2435-46F5-85D3-485F4BBC6E7A}"/>
              </a:ext>
            </a:extLst>
          </p:cNvPr>
          <p:cNvPicPr>
            <a:picLocks noChangeAspect="1"/>
          </p:cNvPicPr>
          <p:nvPr/>
        </p:nvPicPr>
        <p:blipFill>
          <a:blip r:embed="rId3"/>
          <a:stretch>
            <a:fillRect/>
          </a:stretch>
        </p:blipFill>
        <p:spPr>
          <a:xfrm>
            <a:off x="1118870" y="1717479"/>
            <a:ext cx="6343650" cy="419100"/>
          </a:xfrm>
          <a:prstGeom prst="rect">
            <a:avLst/>
          </a:prstGeom>
        </p:spPr>
      </p:pic>
      <p:pic>
        <p:nvPicPr>
          <p:cNvPr id="6" name="Afbeelding 5">
            <a:extLst>
              <a:ext uri="{FF2B5EF4-FFF2-40B4-BE49-F238E27FC236}">
                <a16:creationId xmlns:a16="http://schemas.microsoft.com/office/drawing/2014/main" id="{AEF96CA8-4319-4459-9596-C2EEA5C026F0}"/>
              </a:ext>
            </a:extLst>
          </p:cNvPr>
          <p:cNvPicPr>
            <a:picLocks noChangeAspect="1"/>
          </p:cNvPicPr>
          <p:nvPr/>
        </p:nvPicPr>
        <p:blipFill>
          <a:blip r:embed="rId4"/>
          <a:stretch>
            <a:fillRect/>
          </a:stretch>
        </p:blipFill>
        <p:spPr>
          <a:xfrm>
            <a:off x="1100467" y="2126188"/>
            <a:ext cx="5762625" cy="333375"/>
          </a:xfrm>
          <a:prstGeom prst="rect">
            <a:avLst/>
          </a:prstGeom>
        </p:spPr>
      </p:pic>
      <p:pic>
        <p:nvPicPr>
          <p:cNvPr id="7" name="Afbeelding 6">
            <a:extLst>
              <a:ext uri="{FF2B5EF4-FFF2-40B4-BE49-F238E27FC236}">
                <a16:creationId xmlns:a16="http://schemas.microsoft.com/office/drawing/2014/main" id="{CD8C2315-E883-4150-822E-79108B4E45DA}"/>
              </a:ext>
            </a:extLst>
          </p:cNvPr>
          <p:cNvPicPr>
            <a:picLocks noChangeAspect="1"/>
          </p:cNvPicPr>
          <p:nvPr/>
        </p:nvPicPr>
        <p:blipFill>
          <a:blip r:embed="rId5"/>
          <a:stretch>
            <a:fillRect/>
          </a:stretch>
        </p:blipFill>
        <p:spPr>
          <a:xfrm>
            <a:off x="1100467" y="2459563"/>
            <a:ext cx="5829300" cy="371475"/>
          </a:xfrm>
          <a:prstGeom prst="rect">
            <a:avLst/>
          </a:prstGeom>
        </p:spPr>
      </p:pic>
      <p:pic>
        <p:nvPicPr>
          <p:cNvPr id="8" name="Afbeelding 7">
            <a:extLst>
              <a:ext uri="{FF2B5EF4-FFF2-40B4-BE49-F238E27FC236}">
                <a16:creationId xmlns:a16="http://schemas.microsoft.com/office/drawing/2014/main" id="{48073AD2-D2A5-443A-B83A-6D9237056D15}"/>
              </a:ext>
            </a:extLst>
          </p:cNvPr>
          <p:cNvPicPr>
            <a:picLocks noChangeAspect="1"/>
          </p:cNvPicPr>
          <p:nvPr/>
        </p:nvPicPr>
        <p:blipFill>
          <a:blip r:embed="rId6"/>
          <a:stretch>
            <a:fillRect/>
          </a:stretch>
        </p:blipFill>
        <p:spPr>
          <a:xfrm>
            <a:off x="1100467" y="2848218"/>
            <a:ext cx="5429250" cy="733425"/>
          </a:xfrm>
          <a:prstGeom prst="rect">
            <a:avLst/>
          </a:prstGeom>
        </p:spPr>
      </p:pic>
      <p:pic>
        <p:nvPicPr>
          <p:cNvPr id="9" name="Afbeelding 8">
            <a:extLst>
              <a:ext uri="{FF2B5EF4-FFF2-40B4-BE49-F238E27FC236}">
                <a16:creationId xmlns:a16="http://schemas.microsoft.com/office/drawing/2014/main" id="{6A1E0CC4-2D04-485D-A48B-3719B17F22E9}"/>
              </a:ext>
            </a:extLst>
          </p:cNvPr>
          <p:cNvPicPr>
            <a:picLocks noChangeAspect="1"/>
          </p:cNvPicPr>
          <p:nvPr/>
        </p:nvPicPr>
        <p:blipFill>
          <a:blip r:embed="rId7"/>
          <a:stretch>
            <a:fillRect/>
          </a:stretch>
        </p:blipFill>
        <p:spPr>
          <a:xfrm>
            <a:off x="1100467" y="3691591"/>
            <a:ext cx="7734300" cy="1628775"/>
          </a:xfrm>
          <a:prstGeom prst="rect">
            <a:avLst/>
          </a:prstGeom>
        </p:spPr>
      </p:pic>
    </p:spTree>
    <p:extLst>
      <p:ext uri="{BB962C8B-B14F-4D97-AF65-F5344CB8AC3E}">
        <p14:creationId xmlns:p14="http://schemas.microsoft.com/office/powerpoint/2010/main" val="340763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D3440-951A-49DF-9EE4-BF090E4888A3}"/>
              </a:ext>
            </a:extLst>
          </p:cNvPr>
          <p:cNvSpPr>
            <a:spLocks noGrp="1"/>
          </p:cNvSpPr>
          <p:nvPr>
            <p:ph type="title"/>
          </p:nvPr>
        </p:nvSpPr>
        <p:spPr/>
        <p:txBody>
          <a:bodyPr/>
          <a:lstStyle/>
          <a:p>
            <a:r>
              <a:rPr lang="nl-NL" dirty="0"/>
              <a:t>Opdracht 2</a:t>
            </a:r>
          </a:p>
        </p:txBody>
      </p:sp>
      <p:sp>
        <p:nvSpPr>
          <p:cNvPr id="3" name="Tijdelijke aanduiding voor inhoud 2">
            <a:extLst>
              <a:ext uri="{FF2B5EF4-FFF2-40B4-BE49-F238E27FC236}">
                <a16:creationId xmlns:a16="http://schemas.microsoft.com/office/drawing/2014/main" id="{2FF4E887-A6D9-4C0C-B1D0-8F9A6AA77D44}"/>
              </a:ext>
            </a:extLst>
          </p:cNvPr>
          <p:cNvSpPr>
            <a:spLocks noGrp="1"/>
          </p:cNvSpPr>
          <p:nvPr>
            <p:ph idx="1"/>
          </p:nvPr>
        </p:nvSpPr>
        <p:spPr/>
        <p:txBody>
          <a:bodyPr/>
          <a:lstStyle/>
          <a:p>
            <a:pPr marL="0" indent="0">
              <a:buNone/>
            </a:pPr>
            <a:r>
              <a:rPr lang="nl-NL" dirty="0"/>
              <a:t> </a:t>
            </a:r>
          </a:p>
        </p:txBody>
      </p:sp>
      <p:pic>
        <p:nvPicPr>
          <p:cNvPr id="4" name="Afbeelding 3">
            <a:extLst>
              <a:ext uri="{FF2B5EF4-FFF2-40B4-BE49-F238E27FC236}">
                <a16:creationId xmlns:a16="http://schemas.microsoft.com/office/drawing/2014/main" id="{9A68CFBB-511E-4527-B75B-C0BA3FB5622E}"/>
              </a:ext>
            </a:extLst>
          </p:cNvPr>
          <p:cNvPicPr>
            <a:picLocks noChangeAspect="1"/>
          </p:cNvPicPr>
          <p:nvPr/>
        </p:nvPicPr>
        <p:blipFill>
          <a:blip r:embed="rId2"/>
          <a:stretch>
            <a:fillRect/>
          </a:stretch>
        </p:blipFill>
        <p:spPr>
          <a:xfrm>
            <a:off x="384636" y="846503"/>
            <a:ext cx="6059572" cy="608054"/>
          </a:xfrm>
          <a:prstGeom prst="rect">
            <a:avLst/>
          </a:prstGeom>
        </p:spPr>
      </p:pic>
      <p:pic>
        <p:nvPicPr>
          <p:cNvPr id="5" name="Afbeelding 4">
            <a:extLst>
              <a:ext uri="{FF2B5EF4-FFF2-40B4-BE49-F238E27FC236}">
                <a16:creationId xmlns:a16="http://schemas.microsoft.com/office/drawing/2014/main" id="{5D028421-7C81-42C4-A2CB-6BB9D9B62E91}"/>
              </a:ext>
            </a:extLst>
          </p:cNvPr>
          <p:cNvPicPr>
            <a:picLocks noChangeAspect="1"/>
          </p:cNvPicPr>
          <p:nvPr/>
        </p:nvPicPr>
        <p:blipFill>
          <a:blip r:embed="rId3"/>
          <a:stretch>
            <a:fillRect/>
          </a:stretch>
        </p:blipFill>
        <p:spPr>
          <a:xfrm>
            <a:off x="323528" y="1575660"/>
            <a:ext cx="6120680" cy="2089816"/>
          </a:xfrm>
          <a:prstGeom prst="rect">
            <a:avLst/>
          </a:prstGeom>
        </p:spPr>
      </p:pic>
      <p:pic>
        <p:nvPicPr>
          <p:cNvPr id="6" name="Afbeelding 5">
            <a:extLst>
              <a:ext uri="{FF2B5EF4-FFF2-40B4-BE49-F238E27FC236}">
                <a16:creationId xmlns:a16="http://schemas.microsoft.com/office/drawing/2014/main" id="{043D9EB3-4D54-4959-8880-C4C25E14B257}"/>
              </a:ext>
            </a:extLst>
          </p:cNvPr>
          <p:cNvPicPr>
            <a:picLocks noChangeAspect="1"/>
          </p:cNvPicPr>
          <p:nvPr/>
        </p:nvPicPr>
        <p:blipFill>
          <a:blip r:embed="rId4"/>
          <a:stretch>
            <a:fillRect/>
          </a:stretch>
        </p:blipFill>
        <p:spPr>
          <a:xfrm>
            <a:off x="323528" y="3661457"/>
            <a:ext cx="6347604" cy="2945288"/>
          </a:xfrm>
          <a:prstGeom prst="rect">
            <a:avLst/>
          </a:prstGeom>
        </p:spPr>
      </p:pic>
    </p:spTree>
    <p:extLst>
      <p:ext uri="{BB962C8B-B14F-4D97-AF65-F5344CB8AC3E}">
        <p14:creationId xmlns:p14="http://schemas.microsoft.com/office/powerpoint/2010/main" val="18088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2CA59-8FDB-4F2C-9DF2-79E790F83808}"/>
              </a:ext>
            </a:extLst>
          </p:cNvPr>
          <p:cNvSpPr>
            <a:spLocks noGrp="1"/>
          </p:cNvSpPr>
          <p:nvPr>
            <p:ph type="title"/>
          </p:nvPr>
        </p:nvSpPr>
        <p:spPr/>
        <p:txBody>
          <a:bodyPr/>
          <a:lstStyle/>
          <a:p>
            <a:r>
              <a:rPr lang="nl-NL" dirty="0"/>
              <a:t>Opdracht 3 </a:t>
            </a:r>
          </a:p>
        </p:txBody>
      </p:sp>
      <p:sp>
        <p:nvSpPr>
          <p:cNvPr id="3" name="Tijdelijke aanduiding voor inhoud 2">
            <a:extLst>
              <a:ext uri="{FF2B5EF4-FFF2-40B4-BE49-F238E27FC236}">
                <a16:creationId xmlns:a16="http://schemas.microsoft.com/office/drawing/2014/main" id="{687C01B3-6D0E-483F-B9AD-700D589AB99F}"/>
              </a:ext>
            </a:extLst>
          </p:cNvPr>
          <p:cNvSpPr>
            <a:spLocks noGrp="1"/>
          </p:cNvSpPr>
          <p:nvPr>
            <p:ph idx="1"/>
          </p:nvPr>
        </p:nvSpPr>
        <p:spPr>
          <a:xfrm>
            <a:off x="1835696" y="4456346"/>
            <a:ext cx="7787208" cy="2409131"/>
          </a:xfrm>
        </p:spPr>
        <p:txBody>
          <a:bodyPr>
            <a:normAutofit/>
          </a:bodyPr>
          <a:lstStyle/>
          <a:p>
            <a:pPr marL="0" indent="0">
              <a:buNone/>
            </a:pPr>
            <a:r>
              <a:rPr lang="de-DE" sz="1800" b="1" dirty="0" err="1"/>
              <a:t>Eind</a:t>
            </a:r>
            <a:r>
              <a:rPr lang="de-DE" sz="1800" b="1" dirty="0"/>
              <a:t> </a:t>
            </a:r>
            <a:r>
              <a:rPr lang="de-DE" sz="1800" b="1" dirty="0" err="1"/>
              <a:t>gewicht</a:t>
            </a:r>
            <a:r>
              <a:rPr lang="de-DE" sz="1800" b="1" dirty="0"/>
              <a:t> </a:t>
            </a:r>
            <a:r>
              <a:rPr lang="de-DE" sz="1800" dirty="0"/>
              <a:t>= </a:t>
            </a:r>
          </a:p>
          <a:p>
            <a:pPr marL="0" indent="0">
              <a:buNone/>
            </a:pPr>
            <a:r>
              <a:rPr lang="de-DE" sz="1800" dirty="0"/>
              <a:t>5,0 + (1,2 x 94,4) = </a:t>
            </a:r>
          </a:p>
          <a:p>
            <a:pPr marL="0" indent="0">
              <a:buNone/>
            </a:pPr>
            <a:r>
              <a:rPr lang="de-DE" sz="1800" dirty="0"/>
              <a:t>5,0 + 113,3 = 118,3 kg</a:t>
            </a:r>
          </a:p>
          <a:p>
            <a:pPr marL="0" indent="0">
              <a:buNone/>
            </a:pPr>
            <a:r>
              <a:rPr lang="nl-NL" sz="1800" b="1" dirty="0"/>
              <a:t>de groei-totaal </a:t>
            </a:r>
            <a:r>
              <a:rPr lang="nl-NL" sz="1800" dirty="0"/>
              <a:t>= </a:t>
            </a:r>
          </a:p>
          <a:p>
            <a:pPr marL="0" indent="0">
              <a:buNone/>
            </a:pPr>
            <a:r>
              <a:rPr lang="nl-NL" sz="1800" dirty="0"/>
              <a:t>118,3- 25,8 = 92,5 kg</a:t>
            </a:r>
          </a:p>
        </p:txBody>
      </p:sp>
      <p:pic>
        <p:nvPicPr>
          <p:cNvPr id="4" name="Afbeelding 3">
            <a:extLst>
              <a:ext uri="{FF2B5EF4-FFF2-40B4-BE49-F238E27FC236}">
                <a16:creationId xmlns:a16="http://schemas.microsoft.com/office/drawing/2014/main" id="{BBD035CA-D32F-4607-912A-4EB742B8941F}"/>
              </a:ext>
            </a:extLst>
          </p:cNvPr>
          <p:cNvPicPr>
            <a:picLocks noChangeAspect="1"/>
          </p:cNvPicPr>
          <p:nvPr/>
        </p:nvPicPr>
        <p:blipFill>
          <a:blip r:embed="rId2"/>
          <a:stretch>
            <a:fillRect/>
          </a:stretch>
        </p:blipFill>
        <p:spPr>
          <a:xfrm>
            <a:off x="518864" y="962666"/>
            <a:ext cx="7038975" cy="3286125"/>
          </a:xfrm>
          <a:prstGeom prst="rect">
            <a:avLst/>
          </a:prstGeom>
        </p:spPr>
      </p:pic>
    </p:spTree>
    <p:extLst>
      <p:ext uri="{BB962C8B-B14F-4D97-AF65-F5344CB8AC3E}">
        <p14:creationId xmlns:p14="http://schemas.microsoft.com/office/powerpoint/2010/main" val="14931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2CA59-8FDB-4F2C-9DF2-79E790F83808}"/>
              </a:ext>
            </a:extLst>
          </p:cNvPr>
          <p:cNvSpPr>
            <a:spLocks noGrp="1"/>
          </p:cNvSpPr>
          <p:nvPr>
            <p:ph type="title"/>
          </p:nvPr>
        </p:nvSpPr>
        <p:spPr/>
        <p:txBody>
          <a:bodyPr/>
          <a:lstStyle/>
          <a:p>
            <a:r>
              <a:rPr lang="nl-NL" dirty="0"/>
              <a:t>Opdracht 3 </a:t>
            </a:r>
          </a:p>
        </p:txBody>
      </p:sp>
      <p:sp>
        <p:nvSpPr>
          <p:cNvPr id="3" name="Tijdelijke aanduiding voor inhoud 2">
            <a:extLst>
              <a:ext uri="{FF2B5EF4-FFF2-40B4-BE49-F238E27FC236}">
                <a16:creationId xmlns:a16="http://schemas.microsoft.com/office/drawing/2014/main" id="{687C01B3-6D0E-483F-B9AD-700D589AB99F}"/>
              </a:ext>
            </a:extLst>
          </p:cNvPr>
          <p:cNvSpPr>
            <a:spLocks noGrp="1"/>
          </p:cNvSpPr>
          <p:nvPr>
            <p:ph idx="1"/>
          </p:nvPr>
        </p:nvSpPr>
        <p:spPr>
          <a:xfrm>
            <a:off x="1835696" y="4293096"/>
            <a:ext cx="7787208" cy="2572381"/>
          </a:xfrm>
        </p:spPr>
        <p:txBody>
          <a:bodyPr>
            <a:normAutofit/>
          </a:bodyPr>
          <a:lstStyle/>
          <a:p>
            <a:pPr marL="0" indent="0">
              <a:buNone/>
            </a:pPr>
            <a:r>
              <a:rPr lang="nl-NL" sz="1800" b="1" dirty="0"/>
              <a:t>groei/dag = </a:t>
            </a:r>
          </a:p>
          <a:p>
            <a:pPr marL="0" indent="0">
              <a:buNone/>
            </a:pPr>
            <a:r>
              <a:rPr lang="nl-NL" sz="1800" dirty="0"/>
              <a:t>92,5 / 118 </a:t>
            </a:r>
            <a:r>
              <a:rPr lang="nl-NL" sz="1800" dirty="0" err="1"/>
              <a:t>dgn</a:t>
            </a:r>
            <a:r>
              <a:rPr lang="nl-NL" sz="1800" dirty="0"/>
              <a:t> = 0,784 kg = 784 gram/dag</a:t>
            </a:r>
          </a:p>
          <a:p>
            <a:pPr marL="0" indent="0">
              <a:buNone/>
            </a:pPr>
            <a:endParaRPr lang="nl-NL" sz="1800" dirty="0"/>
          </a:p>
          <a:p>
            <a:pPr marL="0" indent="0">
              <a:buNone/>
            </a:pPr>
            <a:r>
              <a:rPr lang="nl-NL" sz="1800" b="1" dirty="0"/>
              <a:t>omzetsnelheid</a:t>
            </a:r>
            <a:r>
              <a:rPr lang="nl-NL" sz="1800" dirty="0"/>
              <a:t> = </a:t>
            </a:r>
          </a:p>
          <a:p>
            <a:pPr marL="0" indent="0">
              <a:buNone/>
            </a:pPr>
            <a:r>
              <a:rPr lang="nl-NL" sz="1800" dirty="0"/>
              <a:t>365 / 118 = 3,09 (rondes / jaar)</a:t>
            </a:r>
          </a:p>
          <a:p>
            <a:pPr marL="0" indent="0">
              <a:buNone/>
            </a:pPr>
            <a:endParaRPr lang="nl-NL" sz="1800" dirty="0"/>
          </a:p>
          <a:p>
            <a:pPr marL="0" indent="0">
              <a:buNone/>
            </a:pPr>
            <a:r>
              <a:rPr lang="nl-NL" sz="1800" b="1" dirty="0"/>
              <a:t>VC (voederconversie) = </a:t>
            </a:r>
          </a:p>
          <a:p>
            <a:pPr marL="0" indent="0">
              <a:buNone/>
            </a:pPr>
            <a:r>
              <a:rPr lang="nl-NL" sz="1800" dirty="0"/>
              <a:t>242 / kg voer / 92,5 = 2,62</a:t>
            </a:r>
          </a:p>
        </p:txBody>
      </p:sp>
      <p:pic>
        <p:nvPicPr>
          <p:cNvPr id="4" name="Afbeelding 3">
            <a:extLst>
              <a:ext uri="{FF2B5EF4-FFF2-40B4-BE49-F238E27FC236}">
                <a16:creationId xmlns:a16="http://schemas.microsoft.com/office/drawing/2014/main" id="{BBD035CA-D32F-4607-912A-4EB742B8941F}"/>
              </a:ext>
            </a:extLst>
          </p:cNvPr>
          <p:cNvPicPr>
            <a:picLocks noChangeAspect="1"/>
          </p:cNvPicPr>
          <p:nvPr/>
        </p:nvPicPr>
        <p:blipFill>
          <a:blip r:embed="rId2"/>
          <a:stretch>
            <a:fillRect/>
          </a:stretch>
        </p:blipFill>
        <p:spPr>
          <a:xfrm>
            <a:off x="467544" y="836712"/>
            <a:ext cx="7038975" cy="3286125"/>
          </a:xfrm>
          <a:prstGeom prst="rect">
            <a:avLst/>
          </a:prstGeom>
        </p:spPr>
      </p:pic>
    </p:spTree>
    <p:extLst>
      <p:ext uri="{BB962C8B-B14F-4D97-AF65-F5344CB8AC3E}">
        <p14:creationId xmlns:p14="http://schemas.microsoft.com/office/powerpoint/2010/main" val="170182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2CA59-8FDB-4F2C-9DF2-79E790F83808}"/>
              </a:ext>
            </a:extLst>
          </p:cNvPr>
          <p:cNvSpPr>
            <a:spLocks noGrp="1"/>
          </p:cNvSpPr>
          <p:nvPr>
            <p:ph type="title"/>
          </p:nvPr>
        </p:nvSpPr>
        <p:spPr/>
        <p:txBody>
          <a:bodyPr/>
          <a:lstStyle/>
          <a:p>
            <a:r>
              <a:rPr lang="nl-NL" dirty="0"/>
              <a:t>Opdracht 3 </a:t>
            </a:r>
          </a:p>
        </p:txBody>
      </p:sp>
      <p:sp>
        <p:nvSpPr>
          <p:cNvPr id="3" name="Tijdelijke aanduiding voor inhoud 2">
            <a:extLst>
              <a:ext uri="{FF2B5EF4-FFF2-40B4-BE49-F238E27FC236}">
                <a16:creationId xmlns:a16="http://schemas.microsoft.com/office/drawing/2014/main" id="{687C01B3-6D0E-483F-B9AD-700D589AB99F}"/>
              </a:ext>
            </a:extLst>
          </p:cNvPr>
          <p:cNvSpPr>
            <a:spLocks noGrp="1"/>
          </p:cNvSpPr>
          <p:nvPr>
            <p:ph idx="1"/>
          </p:nvPr>
        </p:nvSpPr>
        <p:spPr>
          <a:xfrm>
            <a:off x="1835696" y="4122838"/>
            <a:ext cx="7787208" cy="2742640"/>
          </a:xfrm>
        </p:spPr>
        <p:txBody>
          <a:bodyPr>
            <a:normAutofit lnSpcReduction="10000"/>
          </a:bodyPr>
          <a:lstStyle/>
          <a:p>
            <a:pPr marL="0" indent="0">
              <a:buNone/>
            </a:pPr>
            <a:r>
              <a:rPr lang="nl-NL" sz="1800" b="1" dirty="0"/>
              <a:t>voerkosten totaal = </a:t>
            </a:r>
          </a:p>
          <a:p>
            <a:pPr marL="0" indent="0">
              <a:buNone/>
            </a:pPr>
            <a:r>
              <a:rPr lang="nl-NL" sz="1800" dirty="0"/>
              <a:t>242 kg x 0,26 =  €  62,92</a:t>
            </a:r>
          </a:p>
          <a:p>
            <a:pPr marL="0" indent="0">
              <a:buNone/>
            </a:pPr>
            <a:r>
              <a:rPr lang="nl-NL" sz="1800" b="1" dirty="0"/>
              <a:t>voerkosten / kg groei = </a:t>
            </a:r>
          </a:p>
          <a:p>
            <a:pPr marL="0" indent="0">
              <a:buNone/>
            </a:pPr>
            <a:r>
              <a:rPr lang="nl-NL" sz="1800" dirty="0"/>
              <a:t>€ 62,92 / 92,5 = € 0,68</a:t>
            </a:r>
          </a:p>
          <a:p>
            <a:pPr marL="0" indent="0">
              <a:buNone/>
            </a:pPr>
            <a:endParaRPr lang="nl-NL" sz="1800" dirty="0"/>
          </a:p>
          <a:p>
            <a:pPr marL="0" indent="0">
              <a:buNone/>
            </a:pPr>
            <a:r>
              <a:rPr lang="nl-NL" sz="1800" b="1" dirty="0"/>
              <a:t>kosten uitval  van één dood dier</a:t>
            </a:r>
            <a:r>
              <a:rPr lang="nl-NL" sz="1800" dirty="0"/>
              <a:t>:</a:t>
            </a:r>
          </a:p>
          <a:p>
            <a:pPr marL="0" indent="0">
              <a:buNone/>
            </a:pPr>
            <a:r>
              <a:rPr lang="nl-NL" sz="1800" dirty="0"/>
              <a:t>- big :  € 43</a:t>
            </a:r>
          </a:p>
          <a:p>
            <a:pPr marL="0" indent="0">
              <a:buNone/>
            </a:pPr>
            <a:r>
              <a:rPr lang="nl-NL" sz="1800" dirty="0"/>
              <a:t>- helft van </a:t>
            </a:r>
            <a:r>
              <a:rPr lang="nl-NL" sz="1800" dirty="0" err="1"/>
              <a:t>voer+overig</a:t>
            </a:r>
            <a:r>
              <a:rPr lang="nl-NL" sz="1800" dirty="0"/>
              <a:t>: 1/2 (62,92 + 4,60+3,80) = 1/2 x 71,32 =35,66</a:t>
            </a:r>
          </a:p>
          <a:p>
            <a:pPr marL="0" indent="0">
              <a:buNone/>
            </a:pPr>
            <a:r>
              <a:rPr lang="nl-NL" sz="1800" dirty="0"/>
              <a:t>- totaal dus: 43 + 35,66 = €  78,66</a:t>
            </a:r>
          </a:p>
          <a:p>
            <a:pPr marL="0" indent="0">
              <a:buNone/>
            </a:pPr>
            <a:r>
              <a:rPr lang="nl-NL" sz="1800" dirty="0"/>
              <a:t>Kosten uitval per afgeleverd varken: (3 x 78,66) / 97 = € 2,43</a:t>
            </a:r>
          </a:p>
        </p:txBody>
      </p:sp>
      <p:pic>
        <p:nvPicPr>
          <p:cNvPr id="4" name="Afbeelding 3">
            <a:extLst>
              <a:ext uri="{FF2B5EF4-FFF2-40B4-BE49-F238E27FC236}">
                <a16:creationId xmlns:a16="http://schemas.microsoft.com/office/drawing/2014/main" id="{BBD035CA-D32F-4607-912A-4EB742B8941F}"/>
              </a:ext>
            </a:extLst>
          </p:cNvPr>
          <p:cNvPicPr>
            <a:picLocks noChangeAspect="1"/>
          </p:cNvPicPr>
          <p:nvPr/>
        </p:nvPicPr>
        <p:blipFill>
          <a:blip r:embed="rId3"/>
          <a:stretch>
            <a:fillRect/>
          </a:stretch>
        </p:blipFill>
        <p:spPr>
          <a:xfrm>
            <a:off x="467544" y="836712"/>
            <a:ext cx="7038975" cy="3286125"/>
          </a:xfrm>
          <a:prstGeom prst="rect">
            <a:avLst/>
          </a:prstGeom>
        </p:spPr>
      </p:pic>
      <p:sp>
        <p:nvSpPr>
          <p:cNvPr id="5" name="Ovaal 4">
            <a:extLst>
              <a:ext uri="{FF2B5EF4-FFF2-40B4-BE49-F238E27FC236}">
                <a16:creationId xmlns:a16="http://schemas.microsoft.com/office/drawing/2014/main" id="{6B47AE7C-0AFF-46DF-B05D-E18689F7BBE7}"/>
              </a:ext>
            </a:extLst>
          </p:cNvPr>
          <p:cNvSpPr/>
          <p:nvPr/>
        </p:nvSpPr>
        <p:spPr>
          <a:xfrm>
            <a:off x="3419872" y="1340768"/>
            <a:ext cx="504056" cy="28803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
        <p:nvSpPr>
          <p:cNvPr id="6" name="Ovaal 5">
            <a:extLst>
              <a:ext uri="{FF2B5EF4-FFF2-40B4-BE49-F238E27FC236}">
                <a16:creationId xmlns:a16="http://schemas.microsoft.com/office/drawing/2014/main" id="{F3991BE2-4921-4880-BB90-F31A240F88E4}"/>
              </a:ext>
            </a:extLst>
          </p:cNvPr>
          <p:cNvSpPr/>
          <p:nvPr/>
        </p:nvSpPr>
        <p:spPr>
          <a:xfrm>
            <a:off x="3735002" y="4293096"/>
            <a:ext cx="692981" cy="33379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
        <p:nvSpPr>
          <p:cNvPr id="7" name="Ovaal 6">
            <a:extLst>
              <a:ext uri="{FF2B5EF4-FFF2-40B4-BE49-F238E27FC236}">
                <a16:creationId xmlns:a16="http://schemas.microsoft.com/office/drawing/2014/main" id="{E5C13A95-285C-47C7-9151-6AEA5E3FCF1F}"/>
              </a:ext>
            </a:extLst>
          </p:cNvPr>
          <p:cNvSpPr/>
          <p:nvPr/>
        </p:nvSpPr>
        <p:spPr>
          <a:xfrm>
            <a:off x="3532037" y="3429000"/>
            <a:ext cx="504056" cy="43204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
        <p:nvSpPr>
          <p:cNvPr id="8" name="Ovaal 7">
            <a:extLst>
              <a:ext uri="{FF2B5EF4-FFF2-40B4-BE49-F238E27FC236}">
                <a16:creationId xmlns:a16="http://schemas.microsoft.com/office/drawing/2014/main" id="{418878C1-8423-4349-ADB9-7E57C57808DA}"/>
              </a:ext>
            </a:extLst>
          </p:cNvPr>
          <p:cNvSpPr/>
          <p:nvPr/>
        </p:nvSpPr>
        <p:spPr>
          <a:xfrm>
            <a:off x="3376778" y="1988840"/>
            <a:ext cx="504056" cy="28803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Tree>
    <p:extLst>
      <p:ext uri="{BB962C8B-B14F-4D97-AF65-F5344CB8AC3E}">
        <p14:creationId xmlns:p14="http://schemas.microsoft.com/office/powerpoint/2010/main" val="14444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51452-FC2F-4BD5-A111-A3EBA632578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0B68A2C-F89C-4406-8FE7-BA9A469C51D5}"/>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997D4235-A29E-4816-A690-EE3A25CA7BEF}"/>
              </a:ext>
            </a:extLst>
          </p:cNvPr>
          <p:cNvPicPr>
            <a:picLocks noChangeAspect="1"/>
          </p:cNvPicPr>
          <p:nvPr/>
        </p:nvPicPr>
        <p:blipFill>
          <a:blip r:embed="rId2"/>
          <a:stretch>
            <a:fillRect/>
          </a:stretch>
        </p:blipFill>
        <p:spPr>
          <a:xfrm>
            <a:off x="518864" y="476672"/>
            <a:ext cx="8020050" cy="3533775"/>
          </a:xfrm>
          <a:prstGeom prst="rect">
            <a:avLst/>
          </a:prstGeom>
        </p:spPr>
      </p:pic>
      <p:pic>
        <p:nvPicPr>
          <p:cNvPr id="5" name="Afbeelding 4">
            <a:extLst>
              <a:ext uri="{FF2B5EF4-FFF2-40B4-BE49-F238E27FC236}">
                <a16:creationId xmlns:a16="http://schemas.microsoft.com/office/drawing/2014/main" id="{F0AF3949-1FEF-4714-A3BC-9A8002CC42D0}"/>
              </a:ext>
            </a:extLst>
          </p:cNvPr>
          <p:cNvPicPr>
            <a:picLocks noChangeAspect="1"/>
          </p:cNvPicPr>
          <p:nvPr/>
        </p:nvPicPr>
        <p:blipFill>
          <a:blip r:embed="rId3"/>
          <a:stretch>
            <a:fillRect/>
          </a:stretch>
        </p:blipFill>
        <p:spPr>
          <a:xfrm>
            <a:off x="518864" y="3932372"/>
            <a:ext cx="5870489" cy="2947526"/>
          </a:xfrm>
          <a:prstGeom prst="rect">
            <a:avLst/>
          </a:prstGeom>
        </p:spPr>
      </p:pic>
    </p:spTree>
    <p:extLst>
      <p:ext uri="{BB962C8B-B14F-4D97-AF65-F5344CB8AC3E}">
        <p14:creationId xmlns:p14="http://schemas.microsoft.com/office/powerpoint/2010/main" val="26863356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E01DF-8884-485B-83B8-8B37B2321236}"/>
              </a:ext>
            </a:extLst>
          </p:cNvPr>
          <p:cNvSpPr>
            <a:spLocks noGrp="1"/>
          </p:cNvSpPr>
          <p:nvPr>
            <p:ph type="title"/>
          </p:nvPr>
        </p:nvSpPr>
        <p:spPr/>
        <p:txBody>
          <a:bodyPr/>
          <a:lstStyle/>
          <a:p>
            <a:r>
              <a:rPr lang="nl-NL" dirty="0"/>
              <a:t>Opdracht 5</a:t>
            </a:r>
          </a:p>
        </p:txBody>
      </p:sp>
      <p:sp>
        <p:nvSpPr>
          <p:cNvPr id="3" name="Tijdelijke aanduiding voor inhoud 2">
            <a:extLst>
              <a:ext uri="{FF2B5EF4-FFF2-40B4-BE49-F238E27FC236}">
                <a16:creationId xmlns:a16="http://schemas.microsoft.com/office/drawing/2014/main" id="{56E7972F-ACC8-4581-8CFE-2B530C87FBEA}"/>
              </a:ext>
            </a:extLst>
          </p:cNvPr>
          <p:cNvSpPr>
            <a:spLocks noGrp="1"/>
          </p:cNvSpPr>
          <p:nvPr>
            <p:ph idx="1"/>
          </p:nvPr>
        </p:nvSpPr>
        <p:spPr/>
        <p:txBody>
          <a:bodyPr>
            <a:normAutofit/>
          </a:bodyPr>
          <a:lstStyle/>
          <a:p>
            <a:pPr marL="0" indent="0">
              <a:buNone/>
            </a:pPr>
            <a:r>
              <a:rPr lang="nl-NL" dirty="0"/>
              <a:t>Opleggewicht:	  26,2 kg</a:t>
            </a:r>
          </a:p>
          <a:p>
            <a:pPr marL="0" indent="0">
              <a:buNone/>
            </a:pPr>
            <a:r>
              <a:rPr lang="nl-NL" dirty="0"/>
              <a:t>Aflevergewicht:	120,6 kg   </a:t>
            </a:r>
            <a:br>
              <a:rPr lang="nl-NL" dirty="0"/>
            </a:br>
            <a:r>
              <a:rPr lang="nl-NL" dirty="0"/>
              <a:t>-&gt; groeitraject =  120,6 – 26,2 =  94,4 kg</a:t>
            </a:r>
          </a:p>
          <a:p>
            <a:pPr marL="0" indent="0">
              <a:buNone/>
            </a:pPr>
            <a:endParaRPr lang="nl-NL" dirty="0"/>
          </a:p>
          <a:p>
            <a:pPr marL="0" indent="0">
              <a:buNone/>
            </a:pPr>
            <a:r>
              <a:rPr lang="nl-NL" dirty="0"/>
              <a:t>Groei / dag:  780 g/dag =  0,780 kg/dag</a:t>
            </a:r>
          </a:p>
          <a:p>
            <a:pPr marL="0" indent="0">
              <a:buNone/>
            </a:pPr>
            <a:r>
              <a:rPr lang="nl-NL" dirty="0"/>
              <a:t>-&gt; dagen groei = 94,4 / 0,78 = 121 dagen</a:t>
            </a:r>
          </a:p>
          <a:p>
            <a:pPr marL="0" indent="0">
              <a:buNone/>
            </a:pPr>
            <a:r>
              <a:rPr lang="nl-NL" dirty="0"/>
              <a:t>achterblijvers + leegstand: </a:t>
            </a:r>
            <a:r>
              <a:rPr lang="nl-NL" u="sng" dirty="0"/>
              <a:t>    5 dagen</a:t>
            </a:r>
            <a:r>
              <a:rPr lang="nl-NL" dirty="0"/>
              <a:t>		</a:t>
            </a:r>
            <a:r>
              <a:rPr lang="nl-NL" u="sng" dirty="0"/>
              <a:t>7 </a:t>
            </a:r>
            <a:r>
              <a:rPr lang="nl-NL" u="sng" dirty="0" err="1"/>
              <a:t>dgn</a:t>
            </a:r>
            <a:r>
              <a:rPr lang="nl-NL" dirty="0"/>
              <a:t>	</a:t>
            </a:r>
          </a:p>
          <a:p>
            <a:pPr marL="0" indent="0">
              <a:buNone/>
            </a:pPr>
            <a:r>
              <a:rPr lang="nl-NL" dirty="0"/>
              <a:t>totaal: 126 dagen	of	128 </a:t>
            </a:r>
          </a:p>
          <a:p>
            <a:pPr marL="0" indent="0">
              <a:buNone/>
            </a:pPr>
            <a:r>
              <a:rPr lang="nl-NL" dirty="0"/>
              <a:t>-&gt; aantal rondes per jaar:  365 / 126 = 2,90	of	  2,85</a:t>
            </a:r>
          </a:p>
          <a:p>
            <a:endParaRPr lang="nl-NL" dirty="0"/>
          </a:p>
        </p:txBody>
      </p:sp>
    </p:spTree>
    <p:extLst>
      <p:ext uri="{BB962C8B-B14F-4D97-AF65-F5344CB8AC3E}">
        <p14:creationId xmlns:p14="http://schemas.microsoft.com/office/powerpoint/2010/main" val="317948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43FE4DB-DDA6-4B8C-8CB6-D283C3F88F99}"/>
              </a:ext>
            </a:extLst>
          </p:cNvPr>
          <p:cNvSpPr>
            <a:spLocks noGrp="1"/>
          </p:cNvSpPr>
          <p:nvPr>
            <p:ph type="title"/>
          </p:nvPr>
        </p:nvSpPr>
        <p:spPr/>
        <p:txBody>
          <a:bodyPr/>
          <a:lstStyle/>
          <a:p>
            <a:r>
              <a:rPr lang="nl-NL" dirty="0"/>
              <a:t> </a:t>
            </a:r>
          </a:p>
        </p:txBody>
      </p:sp>
      <p:sp>
        <p:nvSpPr>
          <p:cNvPr id="3" name="Tijdelijke aanduiding voor inhoud 2">
            <a:extLst>
              <a:ext uri="{FF2B5EF4-FFF2-40B4-BE49-F238E27FC236}">
                <a16:creationId xmlns:a16="http://schemas.microsoft.com/office/drawing/2014/main" id="{C26BD0CF-C56B-4437-A41C-E9F813DAAD2D}"/>
              </a:ext>
            </a:extLst>
          </p:cNvPr>
          <p:cNvSpPr>
            <a:spLocks noGrp="1"/>
          </p:cNvSpPr>
          <p:nvPr>
            <p:ph idx="1"/>
          </p:nvPr>
        </p:nvSpPr>
        <p:spPr/>
        <p:txBody>
          <a:bodyPr numCol="1"/>
          <a:lstStyle/>
          <a:p>
            <a:pPr marL="0" indent="0">
              <a:buNone/>
            </a:pPr>
            <a:endParaRPr lang="nl-NL" dirty="0"/>
          </a:p>
          <a:p>
            <a:pPr marL="0" indent="0">
              <a:buNone/>
            </a:pPr>
            <a:endParaRPr lang="nl-NL" dirty="0"/>
          </a:p>
          <a:p>
            <a:pPr marL="0" indent="0">
              <a:buNone/>
            </a:pPr>
            <a:r>
              <a:rPr lang="nl-NL" sz="3200" dirty="0"/>
              <a:t>Wat zijn nu eigenlijk kengetallen?</a:t>
            </a:r>
          </a:p>
          <a:p>
            <a:pPr marL="0" indent="0">
              <a:buNone/>
            </a:pPr>
            <a:endParaRPr lang="nl-NL" dirty="0"/>
          </a:p>
        </p:txBody>
      </p:sp>
    </p:spTree>
    <p:extLst>
      <p:ext uri="{BB962C8B-B14F-4D97-AF65-F5344CB8AC3E}">
        <p14:creationId xmlns:p14="http://schemas.microsoft.com/office/powerpoint/2010/main" val="37311484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D5D40-13E2-4FE5-BE8A-2D83D61518A4}"/>
              </a:ext>
            </a:extLst>
          </p:cNvPr>
          <p:cNvSpPr>
            <a:spLocks noGrp="1"/>
          </p:cNvSpPr>
          <p:nvPr>
            <p:ph type="title"/>
          </p:nvPr>
        </p:nvSpPr>
        <p:spPr/>
        <p:txBody>
          <a:bodyPr/>
          <a:lstStyle/>
          <a:p>
            <a:r>
              <a:rPr lang="nl-NL" dirty="0"/>
              <a:t>Opdracht 6</a:t>
            </a:r>
          </a:p>
        </p:txBody>
      </p:sp>
      <p:sp>
        <p:nvSpPr>
          <p:cNvPr id="3" name="Tijdelijke aanduiding voor inhoud 2">
            <a:extLst>
              <a:ext uri="{FF2B5EF4-FFF2-40B4-BE49-F238E27FC236}">
                <a16:creationId xmlns:a16="http://schemas.microsoft.com/office/drawing/2014/main" id="{620398F9-0A44-48DC-B659-01E2FAF549AA}"/>
              </a:ext>
            </a:extLst>
          </p:cNvPr>
          <p:cNvSpPr>
            <a:spLocks noGrp="1"/>
          </p:cNvSpPr>
          <p:nvPr>
            <p:ph idx="1"/>
          </p:nvPr>
        </p:nvSpPr>
        <p:spPr/>
        <p:txBody>
          <a:bodyPr/>
          <a:lstStyle/>
          <a:p>
            <a:pPr marL="0" lvl="0" indent="0">
              <a:buNone/>
            </a:pPr>
            <a:r>
              <a:rPr lang="nl-NL" dirty="0"/>
              <a:t>VC = 243 kg / 94,4 kg = 2,57 </a:t>
            </a:r>
          </a:p>
          <a:p>
            <a:pPr marL="0" lvl="0" indent="0">
              <a:buNone/>
            </a:pPr>
            <a:endParaRPr lang="nl-NL" dirty="0"/>
          </a:p>
          <a:p>
            <a:pPr marL="0" lvl="0" indent="0">
              <a:buNone/>
            </a:pPr>
            <a:r>
              <a:rPr lang="nl-NL" dirty="0"/>
              <a:t>Voerkosten totaal = 243 x 0,24 = € 58,32</a:t>
            </a:r>
            <a:br>
              <a:rPr lang="nl-NL" dirty="0"/>
            </a:br>
            <a:r>
              <a:rPr lang="nl-NL" dirty="0"/>
              <a:t>-&gt; voerkosten / kg groei = € 58,32 / 94,4 = € 0,62</a:t>
            </a:r>
          </a:p>
          <a:p>
            <a:endParaRPr lang="nl-NL" dirty="0"/>
          </a:p>
        </p:txBody>
      </p:sp>
    </p:spTree>
    <p:extLst>
      <p:ext uri="{BB962C8B-B14F-4D97-AF65-F5344CB8AC3E}">
        <p14:creationId xmlns:p14="http://schemas.microsoft.com/office/powerpoint/2010/main" val="25393309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12BE7-79D1-49CC-A923-48A3744F9052}"/>
              </a:ext>
            </a:extLst>
          </p:cNvPr>
          <p:cNvSpPr>
            <a:spLocks noGrp="1"/>
          </p:cNvSpPr>
          <p:nvPr>
            <p:ph type="title"/>
          </p:nvPr>
        </p:nvSpPr>
        <p:spPr/>
        <p:txBody>
          <a:bodyPr/>
          <a:lstStyle/>
          <a:p>
            <a:r>
              <a:rPr lang="nl-NL" dirty="0"/>
              <a:t>Opdracht 7 </a:t>
            </a:r>
          </a:p>
        </p:txBody>
      </p:sp>
      <p:sp>
        <p:nvSpPr>
          <p:cNvPr id="3" name="Tijdelijke aanduiding voor inhoud 2">
            <a:extLst>
              <a:ext uri="{FF2B5EF4-FFF2-40B4-BE49-F238E27FC236}">
                <a16:creationId xmlns:a16="http://schemas.microsoft.com/office/drawing/2014/main" id="{26C46946-95F8-47A2-AB42-D9797418B9CE}"/>
              </a:ext>
            </a:extLst>
          </p:cNvPr>
          <p:cNvSpPr>
            <a:spLocks noGrp="1"/>
          </p:cNvSpPr>
          <p:nvPr>
            <p:ph idx="1"/>
          </p:nvPr>
        </p:nvSpPr>
        <p:spPr/>
        <p:txBody>
          <a:bodyPr>
            <a:normAutofit/>
          </a:bodyPr>
          <a:lstStyle/>
          <a:p>
            <a:pPr marL="0" indent="0">
              <a:buNone/>
            </a:pPr>
            <a:r>
              <a:rPr lang="nl-NL" dirty="0">
                <a:highlight>
                  <a:srgbClr val="FFFF00"/>
                </a:highlight>
              </a:rPr>
              <a:t>Opleggewicht:	  24,8 kg</a:t>
            </a:r>
          </a:p>
          <a:p>
            <a:pPr marL="0" indent="0">
              <a:buNone/>
            </a:pPr>
            <a:r>
              <a:rPr lang="nl-NL" dirty="0">
                <a:highlight>
                  <a:srgbClr val="FFFF00"/>
                </a:highlight>
              </a:rPr>
              <a:t>Aflevergewicht:	118,4 kg   </a:t>
            </a:r>
            <a:br>
              <a:rPr lang="nl-NL" dirty="0"/>
            </a:br>
            <a:r>
              <a:rPr lang="nl-NL" dirty="0"/>
              <a:t>-&gt; groeitraject =  118,4 – 24,8 =  93,6 kg</a:t>
            </a:r>
          </a:p>
          <a:p>
            <a:pPr marL="0" indent="0">
              <a:buNone/>
            </a:pPr>
            <a:r>
              <a:rPr lang="nl-NL" dirty="0"/>
              <a:t> </a:t>
            </a:r>
          </a:p>
          <a:p>
            <a:pPr marL="0" indent="0">
              <a:buNone/>
            </a:pPr>
            <a:r>
              <a:rPr lang="nl-NL" dirty="0">
                <a:highlight>
                  <a:srgbClr val="FFFF00"/>
                </a:highlight>
              </a:rPr>
              <a:t>Groei / dag:  810 g/dag </a:t>
            </a:r>
            <a:r>
              <a:rPr lang="nl-NL" dirty="0"/>
              <a:t>=  0,810 kg/dag</a:t>
            </a:r>
          </a:p>
          <a:p>
            <a:pPr marL="0" indent="0">
              <a:buNone/>
            </a:pPr>
            <a:r>
              <a:rPr lang="nl-NL" dirty="0"/>
              <a:t>-&gt; dagen groei = 93,6 / 0,81 = 116 dagen</a:t>
            </a:r>
          </a:p>
          <a:p>
            <a:pPr marL="0" indent="0">
              <a:buNone/>
            </a:pPr>
            <a:r>
              <a:rPr lang="nl-NL" dirty="0">
                <a:highlight>
                  <a:srgbClr val="FFFF00"/>
                </a:highlight>
              </a:rPr>
              <a:t>achterblijvers + leegstand: </a:t>
            </a:r>
            <a:r>
              <a:rPr lang="nl-NL" u="sng" dirty="0">
                <a:highlight>
                  <a:srgbClr val="FFFF00"/>
                </a:highlight>
              </a:rPr>
              <a:t>    7 dagen</a:t>
            </a:r>
            <a:endParaRPr lang="nl-NL" dirty="0">
              <a:highlight>
                <a:srgbClr val="FFFF00"/>
              </a:highlight>
            </a:endParaRPr>
          </a:p>
          <a:p>
            <a:pPr marL="0" indent="0">
              <a:buNone/>
            </a:pPr>
            <a:r>
              <a:rPr lang="nl-NL" dirty="0"/>
              <a:t>totaal: 123 dagen</a:t>
            </a:r>
          </a:p>
          <a:p>
            <a:pPr marL="0" indent="0">
              <a:buNone/>
            </a:pPr>
            <a:r>
              <a:rPr lang="nl-NL" dirty="0"/>
              <a:t>-&gt; aantal rondes per jaar:  365 / 123 = 2,97 </a:t>
            </a:r>
          </a:p>
          <a:p>
            <a:endParaRPr lang="nl-NL" dirty="0"/>
          </a:p>
        </p:txBody>
      </p:sp>
    </p:spTree>
    <p:extLst>
      <p:ext uri="{BB962C8B-B14F-4D97-AF65-F5344CB8AC3E}">
        <p14:creationId xmlns:p14="http://schemas.microsoft.com/office/powerpoint/2010/main" val="21205931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6D0D7-9B2B-4CF2-9CCD-37A58135DB61}"/>
              </a:ext>
            </a:extLst>
          </p:cNvPr>
          <p:cNvSpPr>
            <a:spLocks noGrp="1"/>
          </p:cNvSpPr>
          <p:nvPr>
            <p:ph type="title"/>
          </p:nvPr>
        </p:nvSpPr>
        <p:spPr/>
        <p:txBody>
          <a:bodyPr/>
          <a:lstStyle/>
          <a:p>
            <a:r>
              <a:rPr lang="nl-NL" dirty="0"/>
              <a:t>Opdracht 8</a:t>
            </a:r>
          </a:p>
        </p:txBody>
      </p:sp>
      <p:sp>
        <p:nvSpPr>
          <p:cNvPr id="3" name="Tijdelijke aanduiding voor inhoud 2">
            <a:extLst>
              <a:ext uri="{FF2B5EF4-FFF2-40B4-BE49-F238E27FC236}">
                <a16:creationId xmlns:a16="http://schemas.microsoft.com/office/drawing/2014/main" id="{414F11D7-2E92-4DF5-8104-0D8514814EE3}"/>
              </a:ext>
            </a:extLst>
          </p:cNvPr>
          <p:cNvSpPr>
            <a:spLocks noGrp="1"/>
          </p:cNvSpPr>
          <p:nvPr>
            <p:ph idx="1"/>
          </p:nvPr>
        </p:nvSpPr>
        <p:spPr/>
        <p:txBody>
          <a:bodyPr/>
          <a:lstStyle/>
          <a:p>
            <a:pPr marL="0" lvl="0" indent="0">
              <a:buNone/>
            </a:pPr>
            <a:r>
              <a:rPr lang="nl-NL" dirty="0"/>
              <a:t>VC = </a:t>
            </a:r>
            <a:r>
              <a:rPr lang="nl-NL" dirty="0">
                <a:highlight>
                  <a:srgbClr val="FFFF00"/>
                </a:highlight>
              </a:rPr>
              <a:t>242 kg </a:t>
            </a:r>
            <a:r>
              <a:rPr lang="nl-NL" dirty="0"/>
              <a:t>/ 93,6 kg = 2,59 </a:t>
            </a:r>
          </a:p>
          <a:p>
            <a:pPr marL="0" lvl="0" indent="0">
              <a:buNone/>
            </a:pPr>
            <a:endParaRPr lang="nl-NL" dirty="0"/>
          </a:p>
          <a:p>
            <a:pPr marL="0" lvl="0" indent="0">
              <a:buNone/>
            </a:pPr>
            <a:r>
              <a:rPr lang="nl-NL" dirty="0"/>
              <a:t>Voerkosten totaal = 242 x </a:t>
            </a:r>
            <a:r>
              <a:rPr lang="nl-NL" dirty="0">
                <a:highlight>
                  <a:srgbClr val="FFFF00"/>
                </a:highlight>
              </a:rPr>
              <a:t>0,25</a:t>
            </a:r>
            <a:r>
              <a:rPr lang="nl-NL" dirty="0"/>
              <a:t> = € 60,50</a:t>
            </a:r>
            <a:br>
              <a:rPr lang="nl-NL" dirty="0"/>
            </a:br>
            <a:r>
              <a:rPr lang="nl-NL" dirty="0"/>
              <a:t>-&gt; voerkosten / kg groei = € 60,50 / 93,6 = € 0,65</a:t>
            </a:r>
          </a:p>
          <a:p>
            <a:endParaRPr lang="nl-NL" dirty="0"/>
          </a:p>
        </p:txBody>
      </p:sp>
    </p:spTree>
    <p:extLst>
      <p:ext uri="{BB962C8B-B14F-4D97-AF65-F5344CB8AC3E}">
        <p14:creationId xmlns:p14="http://schemas.microsoft.com/office/powerpoint/2010/main" val="7124933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7238E-4005-4CEF-909A-A8787A7AA54F}"/>
              </a:ext>
            </a:extLst>
          </p:cNvPr>
          <p:cNvSpPr>
            <a:spLocks noGrp="1"/>
          </p:cNvSpPr>
          <p:nvPr>
            <p:ph type="title"/>
          </p:nvPr>
        </p:nvSpPr>
        <p:spPr/>
        <p:txBody>
          <a:bodyPr/>
          <a:lstStyle/>
          <a:p>
            <a:r>
              <a:rPr lang="nl-NL" dirty="0"/>
              <a:t>Opdracht 9</a:t>
            </a:r>
          </a:p>
        </p:txBody>
      </p:sp>
      <p:sp>
        <p:nvSpPr>
          <p:cNvPr id="3" name="Tijdelijke aanduiding voor inhoud 2">
            <a:extLst>
              <a:ext uri="{FF2B5EF4-FFF2-40B4-BE49-F238E27FC236}">
                <a16:creationId xmlns:a16="http://schemas.microsoft.com/office/drawing/2014/main" id="{66C43015-26DE-48B5-9204-215C47AD040A}"/>
              </a:ext>
            </a:extLst>
          </p:cNvPr>
          <p:cNvSpPr>
            <a:spLocks noGrp="1"/>
          </p:cNvSpPr>
          <p:nvPr>
            <p:ph idx="1"/>
          </p:nvPr>
        </p:nvSpPr>
        <p:spPr>
          <a:xfrm>
            <a:off x="1403648" y="1196752"/>
            <a:ext cx="7283152" cy="4929411"/>
          </a:xfrm>
        </p:spPr>
        <p:txBody>
          <a:bodyPr>
            <a:normAutofit/>
          </a:bodyPr>
          <a:lstStyle/>
          <a:p>
            <a:pPr marL="0" indent="0">
              <a:buNone/>
            </a:pPr>
            <a:r>
              <a:rPr lang="nl-NL" dirty="0">
                <a:highlight>
                  <a:srgbClr val="FFFF00"/>
                </a:highlight>
              </a:rPr>
              <a:t>Opleggewicht:	  25,8 kg</a:t>
            </a:r>
          </a:p>
          <a:p>
            <a:pPr marL="0" indent="0">
              <a:buNone/>
            </a:pPr>
            <a:r>
              <a:rPr lang="nl-NL" dirty="0">
                <a:highlight>
                  <a:srgbClr val="FFFF00"/>
                </a:highlight>
              </a:rPr>
              <a:t>Aflevergewicht:	123,4 kg   </a:t>
            </a:r>
            <a:br>
              <a:rPr lang="nl-NL" dirty="0"/>
            </a:br>
            <a:r>
              <a:rPr lang="nl-NL" dirty="0"/>
              <a:t>-&gt; groeitraject =  123,8 – 25,8 =  97,6 kg</a:t>
            </a:r>
          </a:p>
          <a:p>
            <a:pPr marL="0" indent="0">
              <a:buNone/>
            </a:pPr>
            <a:r>
              <a:rPr lang="nl-NL" dirty="0"/>
              <a:t> </a:t>
            </a:r>
          </a:p>
          <a:p>
            <a:pPr marL="0" indent="0">
              <a:buNone/>
            </a:pPr>
            <a:r>
              <a:rPr lang="nl-NL" dirty="0">
                <a:highlight>
                  <a:srgbClr val="FFFF00"/>
                </a:highlight>
              </a:rPr>
              <a:t>Groei / dag:  792 g/dag </a:t>
            </a:r>
            <a:r>
              <a:rPr lang="nl-NL" dirty="0"/>
              <a:t>=  0,792 kg/dag</a:t>
            </a:r>
          </a:p>
          <a:p>
            <a:pPr marL="0" indent="0">
              <a:buNone/>
            </a:pPr>
            <a:r>
              <a:rPr lang="nl-NL" dirty="0"/>
              <a:t>-&gt; dagen groei = 97,6 / 0,792 = 123 dagen</a:t>
            </a:r>
          </a:p>
          <a:p>
            <a:pPr marL="0" indent="0">
              <a:buNone/>
            </a:pPr>
            <a:r>
              <a:rPr lang="nl-NL" dirty="0">
                <a:highlight>
                  <a:srgbClr val="FFFF00"/>
                </a:highlight>
              </a:rPr>
              <a:t>achterblijvers + leegstand: </a:t>
            </a:r>
            <a:r>
              <a:rPr lang="nl-NL" u="sng" dirty="0">
                <a:highlight>
                  <a:srgbClr val="FFFF00"/>
                </a:highlight>
              </a:rPr>
              <a:t>      6 dagen</a:t>
            </a:r>
          </a:p>
          <a:p>
            <a:pPr marL="0" indent="0">
              <a:buNone/>
            </a:pPr>
            <a:r>
              <a:rPr lang="nl-NL" dirty="0"/>
              <a:t> totaal: 129 dagen</a:t>
            </a:r>
          </a:p>
          <a:p>
            <a:pPr marL="0" indent="0">
              <a:buNone/>
            </a:pPr>
            <a:r>
              <a:rPr lang="nl-NL" dirty="0"/>
              <a:t> </a:t>
            </a:r>
          </a:p>
          <a:p>
            <a:pPr marL="0" lvl="0" indent="0">
              <a:buNone/>
            </a:pPr>
            <a:r>
              <a:rPr lang="nl-NL" dirty="0"/>
              <a:t>aantal rondes per jaar:  365 / 129 = 2,83</a:t>
            </a:r>
          </a:p>
          <a:p>
            <a:pPr marL="0" lvl="0" indent="0">
              <a:buNone/>
            </a:pPr>
            <a:endParaRPr lang="nl-NL" dirty="0"/>
          </a:p>
          <a:p>
            <a:pPr marL="0" lvl="0" indent="0">
              <a:buNone/>
            </a:pPr>
            <a:r>
              <a:rPr lang="nl-NL" dirty="0"/>
              <a:t>VC = 252 kg / 97,6 kg = 2,58 </a:t>
            </a:r>
          </a:p>
          <a:p>
            <a:pPr marL="0" lvl="0" indent="0">
              <a:buNone/>
            </a:pPr>
            <a:endParaRPr lang="nl-NL" dirty="0"/>
          </a:p>
          <a:p>
            <a:pPr marL="0" lvl="0" indent="0">
              <a:buNone/>
            </a:pPr>
            <a:r>
              <a:rPr lang="nl-NL" dirty="0"/>
              <a:t>Voerkosten totaal </a:t>
            </a:r>
            <a:r>
              <a:rPr lang="nl-NL" dirty="0">
                <a:highlight>
                  <a:srgbClr val="FFFF00"/>
                </a:highlight>
              </a:rPr>
              <a:t>= 252 </a:t>
            </a:r>
            <a:r>
              <a:rPr lang="nl-NL" dirty="0"/>
              <a:t>x </a:t>
            </a:r>
            <a:r>
              <a:rPr lang="nl-NL" dirty="0">
                <a:highlight>
                  <a:srgbClr val="FFFF00"/>
                </a:highlight>
              </a:rPr>
              <a:t>0,234</a:t>
            </a:r>
            <a:r>
              <a:rPr lang="nl-NL" dirty="0"/>
              <a:t> = € 58,97</a:t>
            </a:r>
            <a:br>
              <a:rPr lang="nl-NL" dirty="0"/>
            </a:br>
            <a:r>
              <a:rPr lang="nl-NL" dirty="0"/>
              <a:t>-&gt; voerkosten / kg groei = € 58,97 / 97,6 = € 0,60</a:t>
            </a:r>
          </a:p>
          <a:p>
            <a:endParaRPr lang="nl-NL" dirty="0"/>
          </a:p>
        </p:txBody>
      </p:sp>
    </p:spTree>
    <p:extLst>
      <p:ext uri="{BB962C8B-B14F-4D97-AF65-F5344CB8AC3E}">
        <p14:creationId xmlns:p14="http://schemas.microsoft.com/office/powerpoint/2010/main" val="14979650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8B72C-B29F-4646-907B-6918ECFFC4AC}"/>
              </a:ext>
            </a:extLst>
          </p:cNvPr>
          <p:cNvSpPr>
            <a:spLocks noGrp="1"/>
          </p:cNvSpPr>
          <p:nvPr>
            <p:ph type="title"/>
          </p:nvPr>
        </p:nvSpPr>
        <p:spPr/>
        <p:txBody>
          <a:bodyPr/>
          <a:lstStyle/>
          <a:p>
            <a:r>
              <a:rPr lang="nl-NL" dirty="0"/>
              <a:t>Opdracht 10</a:t>
            </a:r>
          </a:p>
        </p:txBody>
      </p:sp>
      <p:sp>
        <p:nvSpPr>
          <p:cNvPr id="3" name="Tijdelijke aanduiding voor inhoud 2">
            <a:extLst>
              <a:ext uri="{FF2B5EF4-FFF2-40B4-BE49-F238E27FC236}">
                <a16:creationId xmlns:a16="http://schemas.microsoft.com/office/drawing/2014/main" id="{F83A1D24-8083-4F3F-B56E-58BBC8424C80}"/>
              </a:ext>
            </a:extLst>
          </p:cNvPr>
          <p:cNvSpPr>
            <a:spLocks noGrp="1"/>
          </p:cNvSpPr>
          <p:nvPr>
            <p:ph idx="1"/>
          </p:nvPr>
        </p:nvSpPr>
        <p:spPr/>
        <p:txBody>
          <a:bodyPr/>
          <a:lstStyle/>
          <a:p>
            <a:pPr marL="0" indent="0">
              <a:buNone/>
            </a:pPr>
            <a:r>
              <a:rPr lang="nl-NL" dirty="0">
                <a:highlight>
                  <a:srgbClr val="FFFF00"/>
                </a:highlight>
              </a:rPr>
              <a:t>Big: € 43</a:t>
            </a:r>
          </a:p>
          <a:p>
            <a:pPr marL="0" indent="0">
              <a:buNone/>
            </a:pPr>
            <a:r>
              <a:rPr lang="nl-NL" dirty="0"/>
              <a:t>½ van (voer + overige) = ½ x (</a:t>
            </a:r>
            <a:r>
              <a:rPr lang="nl-NL" dirty="0">
                <a:highlight>
                  <a:srgbClr val="FFFF00"/>
                </a:highlight>
              </a:rPr>
              <a:t>62</a:t>
            </a:r>
            <a:r>
              <a:rPr lang="nl-NL" dirty="0"/>
              <a:t> + </a:t>
            </a:r>
            <a:r>
              <a:rPr lang="nl-NL" dirty="0">
                <a:highlight>
                  <a:srgbClr val="FFFF00"/>
                </a:highlight>
              </a:rPr>
              <a:t>8</a:t>
            </a:r>
            <a:r>
              <a:rPr lang="nl-NL" dirty="0"/>
              <a:t>) = ½ x 70 = € 35</a:t>
            </a:r>
          </a:p>
          <a:p>
            <a:pPr marL="0" indent="0">
              <a:buNone/>
            </a:pPr>
            <a:r>
              <a:rPr lang="nl-NL" dirty="0"/>
              <a:t>Waarde 1 dood varken = 43 + 35 = € 78</a:t>
            </a:r>
          </a:p>
          <a:p>
            <a:pPr marL="0" indent="0">
              <a:buNone/>
            </a:pPr>
            <a:r>
              <a:rPr lang="nl-NL" dirty="0"/>
              <a:t>Kosten uitval per afgeleverd varken: (</a:t>
            </a:r>
            <a:r>
              <a:rPr lang="nl-NL" dirty="0">
                <a:highlight>
                  <a:srgbClr val="FFFF00"/>
                </a:highlight>
              </a:rPr>
              <a:t>2</a:t>
            </a:r>
            <a:r>
              <a:rPr lang="nl-NL" dirty="0"/>
              <a:t> x 78) / 98 = 156 / 98 = € 1,59</a:t>
            </a:r>
          </a:p>
          <a:p>
            <a:endParaRPr lang="nl-NL" dirty="0"/>
          </a:p>
        </p:txBody>
      </p:sp>
    </p:spTree>
    <p:extLst>
      <p:ext uri="{BB962C8B-B14F-4D97-AF65-F5344CB8AC3E}">
        <p14:creationId xmlns:p14="http://schemas.microsoft.com/office/powerpoint/2010/main" val="37847738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063D84-1409-40EE-8C8B-ACDD130572CA}"/>
              </a:ext>
            </a:extLst>
          </p:cNvPr>
          <p:cNvSpPr>
            <a:spLocks noGrp="1"/>
          </p:cNvSpPr>
          <p:nvPr>
            <p:ph type="title"/>
          </p:nvPr>
        </p:nvSpPr>
        <p:spPr/>
        <p:txBody>
          <a:bodyPr/>
          <a:lstStyle/>
          <a:p>
            <a:r>
              <a:rPr lang="nl-NL" dirty="0"/>
              <a:t>Opdracht 11</a:t>
            </a:r>
          </a:p>
        </p:txBody>
      </p:sp>
      <p:sp>
        <p:nvSpPr>
          <p:cNvPr id="3" name="Tijdelijke aanduiding voor inhoud 2">
            <a:extLst>
              <a:ext uri="{FF2B5EF4-FFF2-40B4-BE49-F238E27FC236}">
                <a16:creationId xmlns:a16="http://schemas.microsoft.com/office/drawing/2014/main" id="{9A8E4D7A-719E-4AD6-B30F-571562AA412D}"/>
              </a:ext>
            </a:extLst>
          </p:cNvPr>
          <p:cNvSpPr>
            <a:spLocks noGrp="1"/>
          </p:cNvSpPr>
          <p:nvPr>
            <p:ph idx="1"/>
          </p:nvPr>
        </p:nvSpPr>
        <p:spPr/>
        <p:txBody>
          <a:bodyPr/>
          <a:lstStyle/>
          <a:p>
            <a:pPr marL="0" indent="0">
              <a:buNone/>
            </a:pPr>
            <a:r>
              <a:rPr lang="nl-NL" dirty="0">
                <a:highlight>
                  <a:srgbClr val="FFFF00"/>
                </a:highlight>
              </a:rPr>
              <a:t>Big: € 45,20</a:t>
            </a:r>
          </a:p>
          <a:p>
            <a:pPr marL="0" indent="0">
              <a:buNone/>
            </a:pPr>
            <a:r>
              <a:rPr lang="nl-NL" dirty="0"/>
              <a:t>½ van (voer + overige) = ½ x (</a:t>
            </a:r>
            <a:r>
              <a:rPr lang="nl-NL" dirty="0">
                <a:highlight>
                  <a:srgbClr val="FFFF00"/>
                </a:highlight>
              </a:rPr>
              <a:t>58,40 </a:t>
            </a:r>
            <a:r>
              <a:rPr lang="nl-NL" dirty="0"/>
              <a:t>+ </a:t>
            </a:r>
            <a:r>
              <a:rPr lang="nl-NL" dirty="0">
                <a:highlight>
                  <a:srgbClr val="FFFF00"/>
                </a:highlight>
              </a:rPr>
              <a:t>7,40</a:t>
            </a:r>
            <a:r>
              <a:rPr lang="nl-NL" dirty="0"/>
              <a:t>) = ½ x 65,80 = € 32,90</a:t>
            </a:r>
          </a:p>
          <a:p>
            <a:pPr marL="0" indent="0">
              <a:buNone/>
            </a:pPr>
            <a:r>
              <a:rPr lang="nl-NL" dirty="0"/>
              <a:t>Waarde 1 dood varken = 45,20 + 32,90 = € 78,10</a:t>
            </a:r>
          </a:p>
          <a:p>
            <a:pPr marL="0" indent="0">
              <a:buNone/>
            </a:pPr>
            <a:r>
              <a:rPr lang="nl-NL" dirty="0"/>
              <a:t>Kosten uitval per afgeleverd varken:</a:t>
            </a:r>
          </a:p>
          <a:p>
            <a:pPr marL="0" indent="0">
              <a:buNone/>
            </a:pPr>
            <a:r>
              <a:rPr lang="nl-NL" dirty="0"/>
              <a:t>	= (</a:t>
            </a:r>
            <a:r>
              <a:rPr lang="nl-NL" dirty="0">
                <a:highlight>
                  <a:srgbClr val="FFFF00"/>
                </a:highlight>
              </a:rPr>
              <a:t>2,4</a:t>
            </a:r>
            <a:r>
              <a:rPr lang="nl-NL" dirty="0"/>
              <a:t> x € 78,10 ) / 97,6 </a:t>
            </a:r>
          </a:p>
          <a:p>
            <a:pPr marL="0" indent="0">
              <a:buNone/>
            </a:pPr>
            <a:r>
              <a:rPr lang="nl-NL" dirty="0"/>
              <a:t>	=     € 187,44       / 97,6  = € 1,92</a:t>
            </a:r>
          </a:p>
          <a:p>
            <a:endParaRPr lang="nl-NL" dirty="0"/>
          </a:p>
        </p:txBody>
      </p:sp>
    </p:spTree>
    <p:extLst>
      <p:ext uri="{BB962C8B-B14F-4D97-AF65-F5344CB8AC3E}">
        <p14:creationId xmlns:p14="http://schemas.microsoft.com/office/powerpoint/2010/main" val="30025862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50DD2-B80C-40A2-85A0-1D4D45A9F5C0}"/>
              </a:ext>
            </a:extLst>
          </p:cNvPr>
          <p:cNvSpPr>
            <a:spLocks noGrp="1"/>
          </p:cNvSpPr>
          <p:nvPr>
            <p:ph type="title"/>
          </p:nvPr>
        </p:nvSpPr>
        <p:spPr/>
        <p:txBody>
          <a:bodyPr/>
          <a:lstStyle/>
          <a:p>
            <a:r>
              <a:rPr lang="nl-NL" dirty="0"/>
              <a:t>Opdracht 12</a:t>
            </a:r>
          </a:p>
        </p:txBody>
      </p:sp>
      <p:pic>
        <p:nvPicPr>
          <p:cNvPr id="8" name="Tijdelijke aanduiding voor inhoud 7">
            <a:extLst>
              <a:ext uri="{FF2B5EF4-FFF2-40B4-BE49-F238E27FC236}">
                <a16:creationId xmlns:a16="http://schemas.microsoft.com/office/drawing/2014/main" id="{D936DC4E-E611-4B8E-9A29-F3B939ABFD0B}"/>
              </a:ext>
            </a:extLst>
          </p:cNvPr>
          <p:cNvPicPr>
            <a:picLocks noGrp="1" noChangeAspect="1"/>
          </p:cNvPicPr>
          <p:nvPr>
            <p:ph idx="1"/>
          </p:nvPr>
        </p:nvPicPr>
        <p:blipFill>
          <a:blip r:embed="rId2"/>
          <a:stretch>
            <a:fillRect/>
          </a:stretch>
        </p:blipFill>
        <p:spPr>
          <a:xfrm>
            <a:off x="683568" y="3537170"/>
            <a:ext cx="4524375" cy="590550"/>
          </a:xfrm>
          <a:prstGeom prst="rect">
            <a:avLst/>
          </a:prstGeom>
        </p:spPr>
      </p:pic>
      <p:pic>
        <p:nvPicPr>
          <p:cNvPr id="4" name="Afbeelding 3">
            <a:extLst>
              <a:ext uri="{FF2B5EF4-FFF2-40B4-BE49-F238E27FC236}">
                <a16:creationId xmlns:a16="http://schemas.microsoft.com/office/drawing/2014/main" id="{AC732501-5301-487E-B100-94FC22E861F9}"/>
              </a:ext>
            </a:extLst>
          </p:cNvPr>
          <p:cNvPicPr>
            <a:picLocks noChangeAspect="1"/>
          </p:cNvPicPr>
          <p:nvPr/>
        </p:nvPicPr>
        <p:blipFill>
          <a:blip r:embed="rId3"/>
          <a:stretch>
            <a:fillRect/>
          </a:stretch>
        </p:blipFill>
        <p:spPr>
          <a:xfrm>
            <a:off x="683568" y="980728"/>
            <a:ext cx="5429250" cy="790575"/>
          </a:xfrm>
          <a:prstGeom prst="rect">
            <a:avLst/>
          </a:prstGeom>
        </p:spPr>
      </p:pic>
      <p:pic>
        <p:nvPicPr>
          <p:cNvPr id="5" name="Afbeelding 4">
            <a:extLst>
              <a:ext uri="{FF2B5EF4-FFF2-40B4-BE49-F238E27FC236}">
                <a16:creationId xmlns:a16="http://schemas.microsoft.com/office/drawing/2014/main" id="{C216B931-6185-42CD-8EAF-785FC6684257}"/>
              </a:ext>
            </a:extLst>
          </p:cNvPr>
          <p:cNvPicPr>
            <a:picLocks noChangeAspect="1"/>
          </p:cNvPicPr>
          <p:nvPr/>
        </p:nvPicPr>
        <p:blipFill>
          <a:blip r:embed="rId4"/>
          <a:stretch>
            <a:fillRect/>
          </a:stretch>
        </p:blipFill>
        <p:spPr>
          <a:xfrm>
            <a:off x="642370" y="2388202"/>
            <a:ext cx="5057775" cy="361950"/>
          </a:xfrm>
          <a:prstGeom prst="rect">
            <a:avLst/>
          </a:prstGeom>
        </p:spPr>
      </p:pic>
      <p:pic>
        <p:nvPicPr>
          <p:cNvPr id="6" name="Afbeelding 5">
            <a:extLst>
              <a:ext uri="{FF2B5EF4-FFF2-40B4-BE49-F238E27FC236}">
                <a16:creationId xmlns:a16="http://schemas.microsoft.com/office/drawing/2014/main" id="{FEFF622B-379E-4A76-9E6F-D63FB96ED944}"/>
              </a:ext>
            </a:extLst>
          </p:cNvPr>
          <p:cNvPicPr>
            <a:picLocks noChangeAspect="1"/>
          </p:cNvPicPr>
          <p:nvPr/>
        </p:nvPicPr>
        <p:blipFill>
          <a:blip r:embed="rId5"/>
          <a:stretch>
            <a:fillRect/>
          </a:stretch>
        </p:blipFill>
        <p:spPr>
          <a:xfrm>
            <a:off x="642370" y="1857822"/>
            <a:ext cx="5267325" cy="381000"/>
          </a:xfrm>
          <a:prstGeom prst="rect">
            <a:avLst/>
          </a:prstGeom>
        </p:spPr>
      </p:pic>
      <p:pic>
        <p:nvPicPr>
          <p:cNvPr id="7" name="Afbeelding 6">
            <a:extLst>
              <a:ext uri="{FF2B5EF4-FFF2-40B4-BE49-F238E27FC236}">
                <a16:creationId xmlns:a16="http://schemas.microsoft.com/office/drawing/2014/main" id="{5FDA3D4E-13AA-4450-809A-E53770C3E31C}"/>
              </a:ext>
            </a:extLst>
          </p:cNvPr>
          <p:cNvPicPr>
            <a:picLocks noChangeAspect="1"/>
          </p:cNvPicPr>
          <p:nvPr/>
        </p:nvPicPr>
        <p:blipFill>
          <a:blip r:embed="rId6"/>
          <a:stretch>
            <a:fillRect/>
          </a:stretch>
        </p:blipFill>
        <p:spPr>
          <a:xfrm>
            <a:off x="683568" y="2878750"/>
            <a:ext cx="4848225" cy="371475"/>
          </a:xfrm>
          <a:prstGeom prst="rect">
            <a:avLst/>
          </a:prstGeom>
        </p:spPr>
      </p:pic>
      <p:pic>
        <p:nvPicPr>
          <p:cNvPr id="9" name="Afbeelding 8">
            <a:extLst>
              <a:ext uri="{FF2B5EF4-FFF2-40B4-BE49-F238E27FC236}">
                <a16:creationId xmlns:a16="http://schemas.microsoft.com/office/drawing/2014/main" id="{49A6A40E-195C-49D0-A349-25F070E5D9E2}"/>
              </a:ext>
            </a:extLst>
          </p:cNvPr>
          <p:cNvPicPr>
            <a:picLocks noChangeAspect="1"/>
          </p:cNvPicPr>
          <p:nvPr/>
        </p:nvPicPr>
        <p:blipFill>
          <a:blip r:embed="rId7"/>
          <a:stretch>
            <a:fillRect/>
          </a:stretch>
        </p:blipFill>
        <p:spPr>
          <a:xfrm>
            <a:off x="683568" y="4127720"/>
            <a:ext cx="6858000" cy="1352550"/>
          </a:xfrm>
          <a:prstGeom prst="rect">
            <a:avLst/>
          </a:prstGeom>
        </p:spPr>
      </p:pic>
    </p:spTree>
    <p:extLst>
      <p:ext uri="{BB962C8B-B14F-4D97-AF65-F5344CB8AC3E}">
        <p14:creationId xmlns:p14="http://schemas.microsoft.com/office/powerpoint/2010/main" val="307613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D40F879-E18C-4E97-8896-0ECBADF84494}"/>
              </a:ext>
            </a:extLst>
          </p:cNvPr>
          <p:cNvSpPr>
            <a:spLocks noGrp="1"/>
          </p:cNvSpPr>
          <p:nvPr>
            <p:ph idx="1"/>
          </p:nvPr>
        </p:nvSpPr>
        <p:spPr/>
        <p:txBody>
          <a:bodyPr/>
          <a:lstStyle/>
          <a:p>
            <a:pPr marL="0" indent="0">
              <a:buNone/>
            </a:pPr>
            <a:r>
              <a:rPr lang="nl-NL" dirty="0"/>
              <a:t> </a:t>
            </a:r>
          </a:p>
        </p:txBody>
      </p:sp>
      <p:pic>
        <p:nvPicPr>
          <p:cNvPr id="4" name="Afbeelding 3">
            <a:extLst>
              <a:ext uri="{FF2B5EF4-FFF2-40B4-BE49-F238E27FC236}">
                <a16:creationId xmlns:a16="http://schemas.microsoft.com/office/drawing/2014/main" id="{2CBEA8C6-C605-4560-B02E-3CBF7926C019}"/>
              </a:ext>
            </a:extLst>
          </p:cNvPr>
          <p:cNvPicPr>
            <a:picLocks noChangeAspect="1"/>
          </p:cNvPicPr>
          <p:nvPr/>
        </p:nvPicPr>
        <p:blipFill>
          <a:blip r:embed="rId2"/>
          <a:stretch>
            <a:fillRect/>
          </a:stretch>
        </p:blipFill>
        <p:spPr>
          <a:xfrm>
            <a:off x="1964072" y="260301"/>
            <a:ext cx="6810375" cy="6296025"/>
          </a:xfrm>
          <a:prstGeom prst="rect">
            <a:avLst/>
          </a:prstGeom>
        </p:spPr>
      </p:pic>
      <p:sp>
        <p:nvSpPr>
          <p:cNvPr id="6" name="Titel 5">
            <a:extLst>
              <a:ext uri="{FF2B5EF4-FFF2-40B4-BE49-F238E27FC236}">
                <a16:creationId xmlns:a16="http://schemas.microsoft.com/office/drawing/2014/main" id="{8937D630-C8E4-450B-8624-E76321E544E8}"/>
              </a:ext>
            </a:extLst>
          </p:cNvPr>
          <p:cNvSpPr>
            <a:spLocks noGrp="1"/>
          </p:cNvSpPr>
          <p:nvPr>
            <p:ph type="title"/>
          </p:nvPr>
        </p:nvSpPr>
        <p:spPr/>
        <p:txBody>
          <a:bodyPr/>
          <a:lstStyle/>
          <a:p>
            <a:r>
              <a:rPr lang="nl-NL" dirty="0"/>
              <a:t> </a:t>
            </a:r>
          </a:p>
        </p:txBody>
      </p:sp>
    </p:spTree>
    <p:extLst>
      <p:ext uri="{BB962C8B-B14F-4D97-AF65-F5344CB8AC3E}">
        <p14:creationId xmlns:p14="http://schemas.microsoft.com/office/powerpoint/2010/main" val="275169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C644850-4528-4CC7-94E6-6DE20333A54C}"/>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BE9A37C8-B226-46B7-AA17-C306FAAA06F4}"/>
              </a:ext>
            </a:extLst>
          </p:cNvPr>
          <p:cNvSpPr>
            <a:spLocks noGrp="1"/>
          </p:cNvSpPr>
          <p:nvPr>
            <p:ph idx="1"/>
          </p:nvPr>
        </p:nvSpPr>
        <p:spPr/>
        <p:txBody>
          <a:bodyPr numCol="1"/>
          <a:lstStyle/>
          <a:p>
            <a:pPr marL="0" indent="0">
              <a:buNone/>
            </a:pPr>
            <a:r>
              <a:rPr lang="nl-NL" dirty="0"/>
              <a:t>Technische gegevens van een bedrijf </a:t>
            </a:r>
            <a:r>
              <a:rPr lang="nl-NL" dirty="0">
                <a:sym typeface="Wingdings" panose="05000000000000000000" pitchFamily="2" charset="2"/>
              </a:rPr>
              <a:t> geeft snelle indicatie </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Beschrijven de productiviteit </a:t>
            </a:r>
          </a:p>
          <a:p>
            <a:pPr>
              <a:buFontTx/>
              <a:buChar char="-"/>
            </a:pPr>
            <a:r>
              <a:rPr lang="nl-NL" dirty="0">
                <a:sym typeface="Wingdings" panose="05000000000000000000" pitchFamily="2" charset="2"/>
              </a:rPr>
              <a:t>Biggen- en vleesproductie</a:t>
            </a:r>
          </a:p>
          <a:p>
            <a:pPr>
              <a:buFontTx/>
              <a:buChar char="-"/>
            </a:pPr>
            <a:r>
              <a:rPr lang="nl-NL" dirty="0">
                <a:sym typeface="Wingdings" panose="05000000000000000000" pitchFamily="2" charset="2"/>
              </a:rPr>
              <a:t>(kracht)voerverbruik </a:t>
            </a:r>
          </a:p>
          <a:p>
            <a:pPr>
              <a:buFontTx/>
              <a:buChar char="-"/>
            </a:pPr>
            <a:endParaRPr lang="nl-NL" dirty="0">
              <a:sym typeface="Wingdings" panose="05000000000000000000" pitchFamily="2" charset="2"/>
            </a:endParaRPr>
          </a:p>
          <a:p>
            <a:pPr marL="0" indent="0">
              <a:buNone/>
            </a:pPr>
            <a:r>
              <a:rPr lang="nl-NL" dirty="0">
                <a:sym typeface="Wingdings" panose="05000000000000000000" pitchFamily="2" charset="2"/>
              </a:rPr>
              <a:t>Impact van veranderingen zijn makkelijker te constateren. </a:t>
            </a:r>
            <a:endParaRPr lang="nl-NL" dirty="0"/>
          </a:p>
        </p:txBody>
      </p:sp>
    </p:spTree>
    <p:extLst>
      <p:ext uri="{BB962C8B-B14F-4D97-AF65-F5344CB8AC3E}">
        <p14:creationId xmlns:p14="http://schemas.microsoft.com/office/powerpoint/2010/main" val="33770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464CDD39C39648B1ABEE99F3BACD5D" ma:contentTypeVersion="0" ma:contentTypeDescription="Een nieuw document maken." ma:contentTypeScope="" ma:versionID="8fc9deaf3217af4824c090a6e5240c07">
  <xsd:schema xmlns:xsd="http://www.w3.org/2001/XMLSchema" xmlns:xs="http://www.w3.org/2001/XMLSchema" xmlns:p="http://schemas.microsoft.com/office/2006/metadata/properties" targetNamespace="http://schemas.microsoft.com/office/2006/metadata/properties" ma:root="true" ma:fieldsID="a17e5968c79d9fe2fc9f8835eee23f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3B809E-9840-4F61-A777-0ECC9F692F1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CCB63730-AD36-4F0C-8C61-D94915E3C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Yuverta - basis ppt</Template>
  <TotalTime>1122</TotalTime>
  <Words>3825</Words>
  <Application>Microsoft Office PowerPoint</Application>
  <PresentationFormat>Diavoorstelling (4:3)</PresentationFormat>
  <Paragraphs>1037</Paragraphs>
  <Slides>87</Slides>
  <Notes>22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87</vt:i4>
      </vt:variant>
    </vt:vector>
  </HeadingPairs>
  <TitlesOfParts>
    <vt:vector size="95" baseType="lpstr">
      <vt:lpstr>Arial</vt:lpstr>
      <vt:lpstr>Arial Black</vt:lpstr>
      <vt:lpstr>Calibri</vt:lpstr>
      <vt:lpstr>Comic Sans MS</vt:lpstr>
      <vt:lpstr>Freestyle Script</vt:lpstr>
      <vt:lpstr>Verdana</vt:lpstr>
      <vt:lpstr>Wingdings</vt:lpstr>
      <vt:lpstr>Yuverta</vt:lpstr>
      <vt:lpstr>Keten en product</vt:lpstr>
      <vt:lpstr>Inhoud lessen </vt:lpstr>
      <vt:lpstr>Afronding </vt:lpstr>
      <vt:lpstr>Keten en product </vt:lpstr>
      <vt:lpstr>Kengetallen</vt:lpstr>
      <vt:lpstr>Kengetallen</vt:lpstr>
      <vt:lpstr>PowerPoint-presentatie</vt:lpstr>
      <vt:lpstr> </vt:lpstr>
      <vt:lpstr>PowerPoint-presentatie</vt:lpstr>
      <vt:lpstr>Kengetallen zeugenhouderij</vt:lpstr>
      <vt:lpstr>Opdracht </vt:lpstr>
      <vt:lpstr>Vragen</vt:lpstr>
      <vt:lpstr>1. Wat houdt de worpindex in en waardoor wordt deze beïnvloed  </vt:lpstr>
      <vt:lpstr>2. Wat betekent het grootbrengend vermogen van de zeug en hoe wordt deze berekend.  </vt:lpstr>
      <vt:lpstr>3. Hoe kun je uitval bij biggen voorkomen? </vt:lpstr>
      <vt:lpstr>PowerPoint-presentatie</vt:lpstr>
      <vt:lpstr>Waarop letten bij vergelijken?  </vt:lpstr>
      <vt:lpstr>Vervangingspercentage </vt:lpstr>
      <vt:lpstr>Worpindex </vt:lpstr>
      <vt:lpstr>Interval spenen-eerste inseminatie </vt:lpstr>
      <vt:lpstr>Kengetallen biggen  </vt:lpstr>
      <vt:lpstr>Voorbeeld: Geboortegewicht </vt:lpstr>
      <vt:lpstr>Bedrijfsanalyse in de varkenshouderij</vt:lpstr>
      <vt:lpstr>Kengetallen die van invloed zijn op de biggenopbrengst</vt:lpstr>
      <vt:lpstr>Ontwikkeling geboren biggen door de jaren heen</vt:lpstr>
      <vt:lpstr>Biggen door de jaren heen</vt:lpstr>
      <vt:lpstr>Vruchtbaarheidscijfers door de jaren heen</vt:lpstr>
      <vt:lpstr>Worpindex door de jaren heen</vt:lpstr>
      <vt:lpstr>Grootgebrachte biggen door de jaren heen</vt:lpstr>
      <vt:lpstr>Bedrijfsanalyse in de varkenshouderij</vt:lpstr>
      <vt:lpstr>Ontwikkeling opbrengstprijs per big</vt:lpstr>
      <vt:lpstr>Voerwinst en Saldo</vt:lpstr>
      <vt:lpstr>Ontwikkeling biggenprijs, voerwinst en saldo</vt:lpstr>
      <vt:lpstr>Opbrengsten</vt:lpstr>
      <vt:lpstr>Voorbeeld opbrengsten</vt:lpstr>
      <vt:lpstr>Kosten</vt:lpstr>
      <vt:lpstr>Vorderingen en voorraden     KOSTEN</vt:lpstr>
      <vt:lpstr>2020</vt:lpstr>
      <vt:lpstr>Wat moet een big opbrengen?</vt:lpstr>
      <vt:lpstr>Oefening</vt:lpstr>
      <vt:lpstr>Saldo</vt:lpstr>
      <vt:lpstr>Samenvattend</vt:lpstr>
      <vt:lpstr>Oefening</vt:lpstr>
      <vt:lpstr> </vt:lpstr>
      <vt:lpstr> </vt:lpstr>
      <vt:lpstr>PowerPoint-presentatie</vt:lpstr>
      <vt:lpstr> </vt:lpstr>
      <vt:lpstr>PowerPoint-presentatie</vt:lpstr>
      <vt:lpstr>Een voorbeeld</vt:lpstr>
      <vt:lpstr>PowerPoint-presentatie</vt:lpstr>
      <vt:lpstr>Voerverbruik opfokzeugen per g.a.z.</vt:lpstr>
      <vt:lpstr>Voerprijs</vt:lpstr>
      <vt:lpstr>Voerwinst</vt:lpstr>
      <vt:lpstr>Voerwinst ten opzichte van……..:</vt:lpstr>
      <vt:lpstr>Overige toegerekende kosten</vt:lpstr>
      <vt:lpstr>Opdracht 3.1</vt:lpstr>
      <vt:lpstr>Vervolg opdracht 3.1</vt:lpstr>
      <vt:lpstr>Invulblad</vt:lpstr>
      <vt:lpstr>PowerPoint-presentatie</vt:lpstr>
      <vt:lpstr>Saldo Vleesproductiebedrijven</vt:lpstr>
      <vt:lpstr>De Vleesvarkenshouderij</vt:lpstr>
      <vt:lpstr>De vermeerderingsfase</vt:lpstr>
      <vt:lpstr>Berekening omzet-snelheid</vt:lpstr>
      <vt:lpstr>Het aantal afgeleverde varkens</vt:lpstr>
      <vt:lpstr>De voerkosten:</vt:lpstr>
      <vt:lpstr>Voederconversie en voerkosten</vt:lpstr>
      <vt:lpstr>Kosten van uitval</vt:lpstr>
      <vt:lpstr>Overige toegerekende kosten</vt:lpstr>
      <vt:lpstr>PowerPoint-presentatie</vt:lpstr>
      <vt:lpstr>(vervolg) Berekening saldo</vt:lpstr>
      <vt:lpstr>Opdracht 1 </vt:lpstr>
      <vt:lpstr>Opdracht 1</vt:lpstr>
      <vt:lpstr>Opdracht 2</vt:lpstr>
      <vt:lpstr>Opdracht 2</vt:lpstr>
      <vt:lpstr>Opdracht 3 </vt:lpstr>
      <vt:lpstr>Opdracht 3 </vt:lpstr>
      <vt:lpstr>Opdracht 3 </vt:lpstr>
      <vt:lpstr>PowerPoint-presentatie</vt:lpstr>
      <vt:lpstr>Opdracht 5</vt:lpstr>
      <vt:lpstr>Opdracht 6</vt:lpstr>
      <vt:lpstr>Opdracht 7 </vt:lpstr>
      <vt:lpstr>Opdracht 8</vt:lpstr>
      <vt:lpstr>Opdracht 9</vt:lpstr>
      <vt:lpstr>Opdracht 10</vt:lpstr>
      <vt:lpstr>Opdracht 11</vt:lpstr>
      <vt:lpstr>Opdracht 12</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Sandra Thijssen</dc:creator>
  <dc:description>Template by HQ Solutions</dc:description>
  <cp:lastModifiedBy>Dennis Balkom</cp:lastModifiedBy>
  <cp:revision>43</cp:revision>
  <dcterms:created xsi:type="dcterms:W3CDTF">2021-03-01T11:59:21Z</dcterms:created>
  <dcterms:modified xsi:type="dcterms:W3CDTF">2023-03-06T14:43:00Z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0x01010007464CDD39C39648B1ABEE99F3BACD5D</vt:lpwstr>
  </property>
</Properties>
</file>